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9"/>
  </p:notesMasterIdLst>
  <p:handoutMasterIdLst>
    <p:handoutMasterId r:id="rId80"/>
  </p:handoutMasterIdLst>
  <p:sldIdLst>
    <p:sldId id="256" r:id="rId2"/>
    <p:sldId id="341" r:id="rId3"/>
    <p:sldId id="342" r:id="rId4"/>
    <p:sldId id="343" r:id="rId5"/>
    <p:sldId id="344" r:id="rId6"/>
    <p:sldId id="345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263" r:id="rId16"/>
    <p:sldId id="268" r:id="rId17"/>
    <p:sldId id="259" r:id="rId18"/>
    <p:sldId id="288" r:id="rId19"/>
    <p:sldId id="290" r:id="rId20"/>
    <p:sldId id="289" r:id="rId21"/>
    <p:sldId id="293" r:id="rId22"/>
    <p:sldId id="291" r:id="rId23"/>
    <p:sldId id="294" r:id="rId24"/>
    <p:sldId id="301" r:id="rId25"/>
    <p:sldId id="296" r:id="rId26"/>
    <p:sldId id="297" r:id="rId27"/>
    <p:sldId id="305" r:id="rId28"/>
    <p:sldId id="300" r:id="rId29"/>
    <p:sldId id="299" r:id="rId30"/>
    <p:sldId id="295" r:id="rId31"/>
    <p:sldId id="302" r:id="rId32"/>
    <p:sldId id="298" r:id="rId33"/>
    <p:sldId id="260" r:id="rId34"/>
    <p:sldId id="261" r:id="rId35"/>
    <p:sldId id="262" r:id="rId36"/>
    <p:sldId id="303" r:id="rId37"/>
    <p:sldId id="304" r:id="rId38"/>
    <p:sldId id="306" r:id="rId39"/>
    <p:sldId id="310" r:id="rId40"/>
    <p:sldId id="308" r:id="rId41"/>
    <p:sldId id="307" r:id="rId42"/>
    <p:sldId id="309" r:id="rId43"/>
    <p:sldId id="286" r:id="rId44"/>
    <p:sldId id="264" r:id="rId45"/>
    <p:sldId id="265" r:id="rId46"/>
    <p:sldId id="287" r:id="rId47"/>
    <p:sldId id="266" r:id="rId48"/>
    <p:sldId id="312" r:id="rId49"/>
    <p:sldId id="267" r:id="rId50"/>
    <p:sldId id="269" r:id="rId51"/>
    <p:sldId id="270" r:id="rId52"/>
    <p:sldId id="271" r:id="rId53"/>
    <p:sldId id="274" r:id="rId54"/>
    <p:sldId id="275" r:id="rId55"/>
    <p:sldId id="276" r:id="rId56"/>
    <p:sldId id="277" r:id="rId57"/>
    <p:sldId id="278" r:id="rId58"/>
    <p:sldId id="279" r:id="rId59"/>
    <p:sldId id="280" r:id="rId60"/>
    <p:sldId id="272" r:id="rId61"/>
    <p:sldId id="273" r:id="rId62"/>
    <p:sldId id="314" r:id="rId63"/>
    <p:sldId id="315" r:id="rId64"/>
    <p:sldId id="317" r:id="rId65"/>
    <p:sldId id="318" r:id="rId66"/>
    <p:sldId id="319" r:id="rId67"/>
    <p:sldId id="328" r:id="rId68"/>
    <p:sldId id="320" r:id="rId69"/>
    <p:sldId id="321" r:id="rId70"/>
    <p:sldId id="329" r:id="rId71"/>
    <p:sldId id="322" r:id="rId72"/>
    <p:sldId id="330" r:id="rId73"/>
    <p:sldId id="332" r:id="rId74"/>
    <p:sldId id="331" r:id="rId75"/>
    <p:sldId id="323" r:id="rId76"/>
    <p:sldId id="324" r:id="rId77"/>
    <p:sldId id="325" r:id="rId7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vr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80290" autoAdjust="0"/>
  </p:normalViewPr>
  <p:slideViewPr>
    <p:cSldViewPr>
      <p:cViewPr varScale="1">
        <p:scale>
          <a:sx n="54" d="100"/>
          <a:sy n="54" d="100"/>
        </p:scale>
        <p:origin x="-8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78" y="596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376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171D0-81C2-445D-A383-CA9C7ACCFD2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421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233-0214-493F-8BD9-9D648845E63E}" type="datetimeFigureOut">
              <a:rPr lang="es-AR" smtClean="0"/>
              <a:pPr/>
              <a:t>22/10/2019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8F5E2-618A-4481-85BE-609F4BEEE028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872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AR" altLang="es-AR" smtClean="0"/>
          </a:p>
        </p:txBody>
      </p:sp>
      <p:sp>
        <p:nvSpPr>
          <p:cNvPr id="768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B66F4B6-90CA-4631-96A3-BED4CB2EEA64}" type="slidenum">
              <a:rPr lang="en-US" altLang="es-AR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s-AR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747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72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75219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73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75219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74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75219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76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75219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77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7521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AR" altLang="es-AR" smtClean="0"/>
          </a:p>
        </p:txBody>
      </p:sp>
      <p:sp>
        <p:nvSpPr>
          <p:cNvPr id="778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3BF125-501E-4A13-A7E3-A94A93B85729}" type="slidenum">
              <a:rPr lang="en-US" altLang="es-AR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s-AR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22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AR" dirty="0" err="1" smtClean="0"/>
              <a:t>Cuando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hablamos</a:t>
            </a:r>
            <a:r>
              <a:rPr lang="en-US" altLang="es-AR" dirty="0" smtClean="0"/>
              <a:t> de que </a:t>
            </a:r>
            <a:r>
              <a:rPr lang="en-US" altLang="es-AR" dirty="0" err="1" smtClean="0"/>
              <a:t>es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fácil</a:t>
            </a:r>
            <a:r>
              <a:rPr lang="en-US" altLang="es-AR" dirty="0" smtClean="0"/>
              <a:t> de </a:t>
            </a:r>
            <a:r>
              <a:rPr lang="en-US" altLang="es-AR" dirty="0" err="1" smtClean="0"/>
              <a:t>adaptar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significa</a:t>
            </a:r>
            <a:r>
              <a:rPr lang="en-US" altLang="es-AR" dirty="0" smtClean="0"/>
              <a:t> que </a:t>
            </a:r>
            <a:r>
              <a:rPr lang="en-US" altLang="es-AR" dirty="0" err="1" smtClean="0"/>
              <a:t>pueden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agregarse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nuevos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módulos</a:t>
            </a:r>
            <a:r>
              <a:rPr lang="en-US" altLang="es-AR" dirty="0" smtClean="0"/>
              <a:t> con </a:t>
            </a:r>
            <a:r>
              <a:rPr lang="en-US" altLang="es-AR" dirty="0" err="1" smtClean="0"/>
              <a:t>modificaciones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mínimas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sobre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los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anteriores</a:t>
            </a:r>
            <a:r>
              <a:rPr lang="en-US" altLang="es-AR" dirty="0" smtClean="0"/>
              <a:t>. La </a:t>
            </a:r>
            <a:r>
              <a:rPr lang="en-US" altLang="es-AR" dirty="0" err="1" smtClean="0"/>
              <a:t>verificación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está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también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acotada</a:t>
            </a:r>
            <a:r>
              <a:rPr lang="en-US" altLang="es-AR" dirty="0" smtClean="0"/>
              <a:t>. </a:t>
            </a:r>
          </a:p>
          <a:p>
            <a:endParaRPr lang="en-US" altLang="es-AR" dirty="0" smtClean="0"/>
          </a:p>
          <a:p>
            <a:r>
              <a:rPr lang="en-US" altLang="es-AR" dirty="0" err="1" smtClean="0"/>
              <a:t>Observemos</a:t>
            </a:r>
            <a:r>
              <a:rPr lang="en-US" altLang="es-AR" dirty="0" smtClean="0"/>
              <a:t> que </a:t>
            </a:r>
            <a:r>
              <a:rPr lang="en-US" altLang="es-AR" dirty="0" err="1" smtClean="0"/>
              <a:t>cuando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hablamos</a:t>
            </a:r>
            <a:r>
              <a:rPr lang="en-US" altLang="es-AR" dirty="0" smtClean="0"/>
              <a:t> de </a:t>
            </a:r>
            <a:r>
              <a:rPr lang="en-US" altLang="es-AR" dirty="0" err="1" smtClean="0"/>
              <a:t>reusabilidad</a:t>
            </a:r>
            <a:r>
              <a:rPr lang="en-US" altLang="es-AR" dirty="0" smtClean="0"/>
              <a:t> no </a:t>
            </a:r>
            <a:r>
              <a:rPr lang="en-US" altLang="es-AR" dirty="0" err="1" smtClean="0"/>
              <a:t>estamos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hablando</a:t>
            </a:r>
            <a:r>
              <a:rPr lang="en-US" altLang="es-AR" dirty="0" smtClean="0"/>
              <a:t> de la </a:t>
            </a:r>
            <a:r>
              <a:rPr lang="en-US" altLang="es-AR" dirty="0" err="1" smtClean="0"/>
              <a:t>aplicación</a:t>
            </a:r>
            <a:r>
              <a:rPr lang="en-US" altLang="es-AR" dirty="0" smtClean="0"/>
              <a:t>, </a:t>
            </a:r>
            <a:r>
              <a:rPr lang="en-US" altLang="es-AR" dirty="0" err="1" smtClean="0"/>
              <a:t>sino</a:t>
            </a:r>
            <a:r>
              <a:rPr lang="en-US" altLang="es-AR" dirty="0" smtClean="0"/>
              <a:t> de </a:t>
            </a:r>
            <a:r>
              <a:rPr lang="en-US" altLang="es-AR" dirty="0" err="1" smtClean="0"/>
              <a:t>los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módulos</a:t>
            </a:r>
            <a:r>
              <a:rPr lang="en-US" altLang="es-AR" dirty="0" smtClean="0"/>
              <a:t> que </a:t>
            </a:r>
            <a:r>
              <a:rPr lang="en-US" altLang="es-AR" dirty="0" err="1" smtClean="0"/>
              <a:t>conforman</a:t>
            </a:r>
            <a:r>
              <a:rPr lang="en-US" altLang="es-AR" dirty="0" smtClean="0"/>
              <a:t> un </a:t>
            </a:r>
            <a:r>
              <a:rPr lang="en-US" altLang="es-AR" dirty="0" err="1" smtClean="0"/>
              <a:t>sistema</a:t>
            </a:r>
            <a:r>
              <a:rPr lang="en-US" altLang="es-AR" dirty="0" smtClean="0"/>
              <a:t>. </a:t>
            </a:r>
            <a:r>
              <a:rPr lang="en-US" altLang="es-AR" dirty="0" err="1" smtClean="0"/>
              <a:t>Por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ejemplo</a:t>
            </a:r>
            <a:r>
              <a:rPr lang="en-US" altLang="es-AR" dirty="0" smtClean="0"/>
              <a:t> un </a:t>
            </a:r>
            <a:r>
              <a:rPr lang="en-US" altLang="es-AR" dirty="0" err="1" smtClean="0"/>
              <a:t>módulo</a:t>
            </a:r>
            <a:r>
              <a:rPr lang="en-US" altLang="es-AR" dirty="0" smtClean="0"/>
              <a:t> que </a:t>
            </a:r>
            <a:r>
              <a:rPr lang="en-US" altLang="es-AR" dirty="0" err="1" smtClean="0"/>
              <a:t>brinde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servicios</a:t>
            </a:r>
            <a:r>
              <a:rPr lang="en-US" altLang="es-AR" dirty="0" smtClean="0"/>
              <a:t> para </a:t>
            </a:r>
            <a:r>
              <a:rPr lang="en-US" altLang="es-AR" dirty="0" err="1" smtClean="0"/>
              <a:t>dibujar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figuras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geométricas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puede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ser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usados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en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diferentes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aplicaciones</a:t>
            </a:r>
            <a:r>
              <a:rPr lang="en-US" altLang="es-AR" dirty="0" smtClean="0"/>
              <a:t>. </a:t>
            </a: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AF2539B-9EA4-458A-9846-15843A754742}" type="slidenum">
              <a:rPr lang="en-US" altLang="es-AR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s-AR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265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AR" altLang="es-AR" dirty="0" smtClean="0"/>
          </a:p>
        </p:txBody>
      </p:sp>
      <p:sp>
        <p:nvSpPr>
          <p:cNvPr id="757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137228-3B3A-4D82-9BF9-952A56D5D7E5}" type="slidenum">
              <a:rPr lang="es-AR" altLang="es-AR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s-AR" altLang="es-A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515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AR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5DA7A22-90B9-419F-AF4E-5E8EE9B8B54E}" type="slidenum">
              <a:rPr lang="en-US" altLang="es-AR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es-A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AR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5DA7A22-90B9-419F-AF4E-5E8EE9B8B54E}" type="slidenum">
              <a:rPr lang="en-US" altLang="es-AR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43</a:t>
            </a:fld>
            <a:endParaRPr lang="en-US" altLang="es-A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AR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73A10B4-44DE-4582-8298-81019CE220D6}" type="slidenum">
              <a:rPr lang="en-US" altLang="es-AR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44</a:t>
            </a:fld>
            <a:endParaRPr lang="en-US" altLang="es-A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67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6506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71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75219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2C50-FEEF-469A-9DA5-EA7D32705508}" type="datetime1">
              <a:rPr lang="es-AR" smtClean="0"/>
              <a:pPr/>
              <a:t>22/10/2019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7AA-88A2-437B-8FE8-1D4D81CE8675}" type="datetime1">
              <a:rPr lang="es-AR" smtClean="0"/>
              <a:pPr/>
              <a:t>22/10/2019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73B6-4D81-41E3-91A7-7896F5ACD748}" type="datetime1">
              <a:rPr lang="es-AR" smtClean="0"/>
              <a:pPr/>
              <a:t>22/10/2019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7F34-E5A9-416A-97E2-4CB4269CB413}" type="datetime1">
              <a:rPr lang="es-AR" smtClean="0"/>
              <a:pPr/>
              <a:t>22/10/2019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2B6A-BC7D-4903-A8B7-17018B70C250}" type="datetime1">
              <a:rPr lang="es-AR" smtClean="0"/>
              <a:pPr/>
              <a:t>22/10/2019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581D-F803-4056-985D-4F9CCF8C47AF}" type="datetime1">
              <a:rPr lang="es-AR" smtClean="0"/>
              <a:pPr/>
              <a:t>22/10/2019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BB73-BEF7-4D9B-8DB3-3DD893C02EC9}" type="datetime1">
              <a:rPr lang="es-AR" smtClean="0"/>
              <a:pPr/>
              <a:t>22/10/2019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E925-E9FF-4AA2-9F54-C2EBB8D74666}" type="datetime1">
              <a:rPr lang="es-AR" smtClean="0"/>
              <a:pPr/>
              <a:t>22/10/2019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9D31-C5DA-42EE-B370-19BD69A84659}" type="datetime1">
              <a:rPr lang="es-AR" smtClean="0"/>
              <a:pPr/>
              <a:t>22/10/2019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7644-4D5A-4347-909A-C62BA132CD2F}" type="datetime1">
              <a:rPr lang="es-AR" smtClean="0"/>
              <a:pPr/>
              <a:t>22/10/2019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4935-819B-4B78-B03A-9FB5442EBD33}" type="datetime1">
              <a:rPr lang="es-AR" smtClean="0"/>
              <a:pPr/>
              <a:t>22/10/2019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47CA69-5868-440C-B02A-50481068E65D}" type="datetime1">
              <a:rPr lang="es-AR" smtClean="0"/>
              <a:pPr/>
              <a:t>22/10/2019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488832" cy="2593975"/>
          </a:xfrm>
        </p:spPr>
        <p:txBody>
          <a:bodyPr/>
          <a:lstStyle/>
          <a:p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Introducción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la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Programación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Orientada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</a:t>
            </a:r>
            <a:r>
              <a:rPr lang="en-US" sz="4400" b="1" dirty="0" err="1" smtClean="0">
                <a:solidFill>
                  <a:srgbClr val="002060"/>
                </a:solidFill>
                <a:latin typeface="Bookman Old Style" pitchFamily="18" charset="0"/>
              </a:rPr>
              <a:t>Objetos</a:t>
            </a:r>
            <a: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Bookman Old Style" pitchFamily="18" charset="0"/>
              </a:rPr>
              <a:t>Sonia Rueda </a:t>
            </a:r>
            <a: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Herencia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y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Polimorfismo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</a:br>
            <a:endParaRPr lang="es-AR" sz="4400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6461760" cy="1066800"/>
          </a:xfrm>
        </p:spPr>
        <p:txBody>
          <a:bodyPr>
            <a:noAutofit/>
          </a:bodyPr>
          <a:lstStyle/>
          <a:p>
            <a:pPr algn="ctr">
              <a:lnSpc>
                <a:spcPct val="70000"/>
              </a:lnSpc>
              <a:buClrTx/>
            </a:pP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Departamento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de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Ciencias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Ingeniería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</a:t>
            </a:r>
          </a:p>
          <a:p>
            <a:pPr algn="ctr">
              <a:lnSpc>
                <a:spcPct val="70000"/>
              </a:lnSpc>
              <a:buClrTx/>
            </a:pP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de la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Computación</a:t>
            </a: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70000"/>
              </a:lnSpc>
              <a:buClrTx/>
            </a:pP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U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NIVERSIDAD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N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ACIONAL DEL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UR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 smtClean="0">
                <a:solidFill>
                  <a:srgbClr val="002060"/>
                </a:solidFill>
                <a:latin typeface="Bookman Old Style" pitchFamily="18" charset="0"/>
              </a:rPr>
              <a:t>2019</a:t>
            </a:r>
            <a:endParaRPr lang="en-US" altLang="es-AR" sz="2400" b="1" dirty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es-AR" sz="2400" dirty="0">
              <a:solidFill>
                <a:srgbClr val="00206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483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 smtClean="0"/>
              <a:t>Herencia y abstracción</a:t>
            </a:r>
            <a:endParaRPr lang="es-AR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52736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marL="114300" indent="0">
              <a:spcBef>
                <a:spcPts val="600"/>
              </a:spcBef>
              <a:buNone/>
              <a:defRPr/>
            </a:pPr>
            <a:r>
              <a:rPr lang="es-ES" sz="3000" dirty="0" smtClean="0"/>
              <a:t>La </a:t>
            </a:r>
            <a:r>
              <a:rPr lang="es-ES" sz="3000" b="1" dirty="0" smtClean="0"/>
              <a:t>abstracción de datos </a:t>
            </a:r>
            <a:r>
              <a:rPr lang="es-ES" sz="3000" dirty="0" smtClean="0"/>
              <a:t>permite clasificar objetos en clases.</a:t>
            </a:r>
          </a:p>
          <a:p>
            <a:pPr marL="114300" indent="0">
              <a:spcBef>
                <a:spcPts val="600"/>
              </a:spcBef>
              <a:buNone/>
              <a:defRPr/>
            </a:pPr>
            <a:r>
              <a:rPr lang="es-ES" sz="3000" dirty="0" smtClean="0"/>
              <a:t>La </a:t>
            </a:r>
            <a:r>
              <a:rPr lang="es-ES" sz="3000" b="1" dirty="0" smtClean="0"/>
              <a:t>herencia jerárquica</a:t>
            </a:r>
            <a:r>
              <a:rPr lang="es-ES" sz="3000" dirty="0" smtClean="0"/>
              <a:t> aumenta el nivel de abstracción porque las clases son a su vez clasificadas a partir de un proceso de </a:t>
            </a:r>
            <a:r>
              <a:rPr lang="es-ES" sz="3000" b="1" dirty="0" smtClean="0"/>
              <a:t>generalización</a:t>
            </a:r>
            <a:r>
              <a:rPr lang="es-ES" sz="3000" dirty="0" smtClean="0"/>
              <a:t> o </a:t>
            </a:r>
            <a:r>
              <a:rPr lang="es-ES" sz="3000" b="1" dirty="0" smtClean="0"/>
              <a:t>especialización</a:t>
            </a:r>
            <a:r>
              <a:rPr lang="es-ES" sz="3000" dirty="0" smtClean="0"/>
              <a:t>. </a:t>
            </a:r>
          </a:p>
          <a:p>
            <a:pPr marL="114300" indent="0">
              <a:spcBef>
                <a:spcPct val="50000"/>
              </a:spcBef>
              <a:buNone/>
              <a:defRPr/>
            </a:pPr>
            <a:r>
              <a:rPr lang="es-ES" sz="3000" kern="0" dirty="0" smtClean="0">
                <a:solidFill>
                  <a:srgbClr val="000000"/>
                </a:solidFill>
              </a:rPr>
              <a:t>Los conceptos clase, abstracción de datos y encapsulamiento, NO son exclusivos de la POO.</a:t>
            </a:r>
          </a:p>
          <a:p>
            <a:pPr marL="114300" indent="0">
              <a:spcBef>
                <a:spcPct val="50000"/>
              </a:spcBef>
              <a:buNone/>
              <a:defRPr/>
            </a:pPr>
            <a:r>
              <a:rPr lang="es-ES" sz="3000" kern="0" dirty="0" smtClean="0">
                <a:solidFill>
                  <a:srgbClr val="000000"/>
                </a:solidFill>
              </a:rPr>
              <a:t>El mecanismo de herencia aplicado al desarrollo de software, surge con la POO.</a:t>
            </a:r>
          </a:p>
          <a:p>
            <a:pPr>
              <a:buNone/>
            </a:pP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2897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 smtClean="0"/>
              <a:t>Herencia y Encapsulamiento</a:t>
            </a:r>
            <a:endParaRPr lang="es-AR" sz="4000" b="1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9553" y="1545232"/>
            <a:ext cx="748883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altLang="es-AR" sz="2800" dirty="0"/>
              <a:t>El encapsulamiento permite oscurecer los detalles de la definición de una clase, mostrando sólo aquellos elementos que permiten crear y manipular objetos.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52253" y="3416895"/>
            <a:ext cx="7488832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altLang="es-AR" sz="2800" dirty="0"/>
              <a:t>La interfaz está constituida por todos los miembros que van a ser visibles desde otras clases. </a:t>
            </a:r>
          </a:p>
          <a:p>
            <a:pPr>
              <a:spcBef>
                <a:spcPct val="50000"/>
              </a:spcBef>
            </a:pPr>
            <a:r>
              <a:rPr lang="es-AR" altLang="es-AR" sz="2800" dirty="0" smtClean="0"/>
              <a:t>En </a:t>
            </a:r>
            <a:r>
              <a:rPr lang="es-AR" altLang="es-AR" sz="2800" dirty="0"/>
              <a:t>Java </a:t>
            </a:r>
            <a:r>
              <a:rPr lang="es-AR" altLang="es-AR" sz="2800" dirty="0" smtClean="0"/>
              <a:t>el modificador de acceso</a:t>
            </a:r>
            <a:r>
              <a:rPr lang="es-AR" altLang="es-AR" sz="2800" b="1" dirty="0"/>
              <a:t> </a:t>
            </a:r>
            <a:r>
              <a:rPr lang="es-AR" altLang="es-AR" sz="2800" b="1" dirty="0" err="1" smtClean="0"/>
              <a:t>protected</a:t>
            </a:r>
            <a:r>
              <a:rPr lang="es-AR" altLang="es-AR" sz="2800" dirty="0" smtClean="0"/>
              <a:t> establece que las clases derivadas tienen acceso a los miembros protegidos de sus clases ancestro.</a:t>
            </a:r>
            <a:endParaRPr lang="es-AR" altLang="es-AR" sz="2800" dirty="0"/>
          </a:p>
        </p:txBody>
      </p:sp>
    </p:spTree>
    <p:extLst>
      <p:ext uri="{BB962C8B-B14F-4D97-AF65-F5344CB8AC3E}">
        <p14:creationId xmlns:p14="http://schemas.microsoft.com/office/powerpoint/2010/main" val="13562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 smtClean="0"/>
              <a:t>Herencia y Encapsulamiento</a:t>
            </a:r>
            <a:endParaRPr lang="es-AR" sz="4000" b="1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9552" y="1340768"/>
            <a:ext cx="7776863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altLang="es-AR" sz="2800" dirty="0"/>
              <a:t>Existen diferentes criterios referidos al nivel de encapsulamiento que debería ligar a clases vinculadas por una relación de herencia. </a:t>
            </a:r>
          </a:p>
          <a:p>
            <a:pPr>
              <a:spcBef>
                <a:spcPts val="600"/>
              </a:spcBef>
            </a:pPr>
            <a:r>
              <a:rPr lang="es-ES" altLang="es-AR" sz="2800" dirty="0"/>
              <a:t>Un argumento a favor de que las clases derivadas accedan a todos sus atributos</a:t>
            </a:r>
            <a:r>
              <a:rPr lang="es-ES" altLang="es-AR" sz="2800" dirty="0" smtClean="0"/>
              <a:t>, </a:t>
            </a:r>
            <a:r>
              <a:rPr lang="es-ES" altLang="es-AR" sz="2800" dirty="0"/>
              <a:t>es que una instancia de una clase específica es también una instancia de las clases más generales de modo que debería poder acceder y modificar su estado interno. </a:t>
            </a:r>
          </a:p>
          <a:p>
            <a:pPr>
              <a:spcBef>
                <a:spcPts val="600"/>
              </a:spcBef>
            </a:pPr>
            <a:r>
              <a:rPr lang="es-ES" altLang="es-AR" sz="2800" dirty="0"/>
              <a:t>El argumento en contra es que si se modifica la </a:t>
            </a:r>
            <a:r>
              <a:rPr lang="es-ES" altLang="es-AR" sz="2800" dirty="0" smtClean="0"/>
              <a:t>implementación de </a:t>
            </a:r>
            <a:r>
              <a:rPr lang="es-ES" altLang="es-AR" sz="2800" dirty="0"/>
              <a:t>la clase base, el cambio afectará a todas las clases derivadas que accedan directamente a la representación. </a:t>
            </a:r>
            <a:endParaRPr lang="es-ES" altLang="es-AR" sz="2800" b="1" dirty="0"/>
          </a:p>
        </p:txBody>
      </p:sp>
    </p:spTree>
    <p:extLst>
      <p:ext uri="{BB962C8B-B14F-4D97-AF65-F5344CB8AC3E}">
        <p14:creationId xmlns:p14="http://schemas.microsoft.com/office/powerpoint/2010/main" val="54348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 smtClean="0"/>
              <a:t>Redefinición y sobrecarga</a:t>
            </a:r>
            <a:endParaRPr lang="es-AR" sz="4000" b="1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9552" y="1340768"/>
            <a:ext cx="7776863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altLang="es-AR" sz="2800" dirty="0" smtClean="0"/>
              <a:t>Una clase </a:t>
            </a:r>
            <a:r>
              <a:rPr lang="es-ES" altLang="es-AR" sz="2800" dirty="0"/>
              <a:t>derivada </a:t>
            </a:r>
            <a:r>
              <a:rPr lang="es-ES" altLang="es-AR" sz="2800" dirty="0" smtClean="0"/>
              <a:t>puede </a:t>
            </a:r>
            <a:r>
              <a:rPr lang="es-ES" altLang="es-AR" sz="2800" b="1" dirty="0" smtClean="0"/>
              <a:t>redefinir</a:t>
            </a:r>
            <a:r>
              <a:rPr lang="es-ES" altLang="es-AR" sz="2800" dirty="0" smtClean="0"/>
              <a:t> un método de una de sus clase ancestro, si  especifica el mismo </a:t>
            </a:r>
            <a:r>
              <a:rPr lang="es-ES" altLang="es-AR" sz="2800" dirty="0"/>
              <a:t>nombre, número y tipo de </a:t>
            </a:r>
            <a:r>
              <a:rPr lang="es-ES" altLang="es-AR" sz="2800" dirty="0" smtClean="0"/>
              <a:t>parámetros.</a:t>
            </a:r>
            <a:endParaRPr lang="es-ES" altLang="es-AR" sz="2800" dirty="0"/>
          </a:p>
          <a:p>
            <a:pPr>
              <a:spcBef>
                <a:spcPts val="600"/>
              </a:spcBef>
            </a:pPr>
            <a:r>
              <a:rPr lang="es-ES" altLang="es-AR" sz="2800" dirty="0"/>
              <a:t>Decimos que </a:t>
            </a:r>
            <a:r>
              <a:rPr lang="es-ES" altLang="es-AR" sz="2800" dirty="0" smtClean="0"/>
              <a:t>el método en la </a:t>
            </a:r>
            <a:r>
              <a:rPr lang="es-ES" altLang="es-AR" sz="2800" dirty="0"/>
              <a:t>clase derivada </a:t>
            </a:r>
            <a:r>
              <a:rPr lang="es-ES" altLang="es-AR" sz="2800" b="1" dirty="0" smtClean="0"/>
              <a:t>deroga </a:t>
            </a:r>
            <a:r>
              <a:rPr lang="es-ES" altLang="es-AR" sz="2800" dirty="0" smtClean="0"/>
              <a:t>al </a:t>
            </a:r>
            <a:r>
              <a:rPr lang="es-ES" altLang="es-AR" sz="2800" dirty="0"/>
              <a:t>método de la clase base.  </a:t>
            </a:r>
            <a:endParaRPr lang="es-ES" altLang="es-AR" sz="2800" dirty="0" smtClean="0"/>
          </a:p>
          <a:p>
            <a:pPr>
              <a:spcBef>
                <a:spcPts val="600"/>
              </a:spcBef>
            </a:pPr>
            <a:r>
              <a:rPr lang="es-ES" altLang="es-AR" sz="2800" dirty="0"/>
              <a:t>Una clase derivada puede </a:t>
            </a:r>
            <a:r>
              <a:rPr lang="es-ES" altLang="es-AR" sz="2800" b="1" dirty="0" smtClean="0"/>
              <a:t>sobrecargar </a:t>
            </a:r>
            <a:r>
              <a:rPr lang="es-ES" altLang="es-AR" sz="2800" dirty="0" smtClean="0"/>
              <a:t>un </a:t>
            </a:r>
            <a:r>
              <a:rPr lang="es-ES" altLang="es-AR" sz="2800" dirty="0"/>
              <a:t>método de una de sus clase ancestro, si  especifica el mismo nombre, </a:t>
            </a:r>
            <a:r>
              <a:rPr lang="es-ES" altLang="es-AR" sz="2800" dirty="0" smtClean="0"/>
              <a:t>con distinto número o </a:t>
            </a:r>
            <a:r>
              <a:rPr lang="es-ES" altLang="es-AR" sz="2800" dirty="0"/>
              <a:t>tipo de parámetros</a:t>
            </a:r>
            <a:r>
              <a:rPr lang="es-ES" altLang="es-AR" sz="28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s-ES" altLang="es-AR" sz="2800" dirty="0" smtClean="0"/>
              <a:t>¿Qué pasa si el método se declara privado en la clase derivada?</a:t>
            </a:r>
            <a:endParaRPr lang="es-ES" altLang="es-AR" sz="2800" dirty="0"/>
          </a:p>
          <a:p>
            <a:pPr>
              <a:spcBef>
                <a:spcPts val="600"/>
              </a:spcBef>
            </a:pPr>
            <a:endParaRPr lang="es-ES" altLang="es-AR" sz="2800" dirty="0"/>
          </a:p>
          <a:p>
            <a:pPr>
              <a:spcBef>
                <a:spcPct val="50000"/>
              </a:spcBef>
            </a:pPr>
            <a:endParaRPr lang="es-ES" altLang="es-AR" sz="2800" dirty="0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21856" y="2332038"/>
            <a:ext cx="82089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es-ES" altLang="es-AR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86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 smtClean="0"/>
              <a:t>La clase </a:t>
            </a:r>
            <a:r>
              <a:rPr lang="es-AR" sz="4000" b="1" dirty="0" err="1" smtClean="0"/>
              <a:t>Object</a:t>
            </a:r>
            <a:endParaRPr lang="es-AR" sz="4000" b="1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9552" y="1340768"/>
            <a:ext cx="7776863" cy="5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AR" altLang="es-AR" sz="2800" dirty="0"/>
              <a:t>Java brinda la clase predefinida </a:t>
            </a:r>
            <a:r>
              <a:rPr lang="es-AR" altLang="es-AR" sz="2800" b="1" dirty="0" err="1">
                <a:latin typeface="Courier New" pitchFamily="49" charset="0"/>
                <a:cs typeface="Courier New" pitchFamily="49" charset="0"/>
              </a:rPr>
              <a:t>Object</a:t>
            </a:r>
            <a:r>
              <a:rPr lang="es-AR" altLang="es-AR" sz="2800" dirty="0"/>
              <a:t> como raíz de la jerarquía de herencia.</a:t>
            </a:r>
          </a:p>
          <a:p>
            <a:pPr>
              <a:spcBef>
                <a:spcPts val="600"/>
              </a:spcBef>
            </a:pPr>
            <a:r>
              <a:rPr lang="es-AR" altLang="es-AR" sz="2800" dirty="0"/>
              <a:t>Es la única clase que no está relacionada con una superclase.</a:t>
            </a:r>
          </a:p>
          <a:p>
            <a:pPr>
              <a:spcBef>
                <a:spcPts val="600"/>
              </a:spcBef>
            </a:pPr>
            <a:r>
              <a:rPr lang="es-AR" altLang="es-AR" sz="2800" dirty="0"/>
              <a:t>Todas las demás clases, explícita o implícitamente, heredan de la clase </a:t>
            </a:r>
            <a:r>
              <a:rPr lang="es-AR" altLang="es-AR" sz="2800" b="1" dirty="0" err="1">
                <a:latin typeface="Courier New" pitchFamily="49" charset="0"/>
                <a:cs typeface="Courier New" pitchFamily="49" charset="0"/>
              </a:rPr>
              <a:t>Object</a:t>
            </a:r>
            <a:r>
              <a:rPr lang="es-AR" altLang="es-AR" sz="2800" dirty="0"/>
              <a:t>.</a:t>
            </a:r>
          </a:p>
          <a:p>
            <a:pPr>
              <a:spcBef>
                <a:spcPts val="600"/>
              </a:spcBef>
            </a:pPr>
            <a:r>
              <a:rPr lang="es-AR" altLang="es-AR" sz="2800" dirty="0"/>
              <a:t>La clase </a:t>
            </a:r>
            <a:r>
              <a:rPr lang="es-AR" altLang="es-AR" sz="2800" b="1" dirty="0" err="1">
                <a:latin typeface="Courier New" pitchFamily="49" charset="0"/>
                <a:cs typeface="Courier New" pitchFamily="49" charset="0"/>
              </a:rPr>
              <a:t>Object</a:t>
            </a:r>
            <a:r>
              <a:rPr lang="es-AR" altLang="es-AR" sz="2800" dirty="0"/>
              <a:t> brinda el comportamiento común a todos los objetos.</a:t>
            </a:r>
          </a:p>
          <a:p>
            <a:pPr>
              <a:spcBef>
                <a:spcPts val="600"/>
              </a:spcBef>
            </a:pPr>
            <a:r>
              <a:rPr lang="es-AR" altLang="es-AR" sz="2800" dirty="0"/>
              <a:t>Los servicios provistos por </a:t>
            </a:r>
            <a:r>
              <a:rPr lang="es-AR" altLang="es-AR" sz="2800" b="1" dirty="0" err="1">
                <a:latin typeface="Courier New" pitchFamily="49" charset="0"/>
                <a:cs typeface="Courier New" pitchFamily="49" charset="0"/>
              </a:rPr>
              <a:t>Object</a:t>
            </a:r>
            <a:r>
              <a:rPr lang="es-AR" altLang="es-AR" sz="2800" dirty="0"/>
              <a:t> van a ser redefinidos o sobrecargados por las clases derivadas para implementar comportamiento específico.</a:t>
            </a:r>
          </a:p>
          <a:p>
            <a:pPr>
              <a:spcBef>
                <a:spcPts val="600"/>
              </a:spcBef>
            </a:pPr>
            <a:endParaRPr lang="es-ES" altLang="es-AR" sz="28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21856" y="2332038"/>
            <a:ext cx="82089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es-ES" altLang="es-AR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21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67544" y="1052736"/>
            <a:ext cx="7992888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AR" altLang="es-AR" i="1" dirty="0" smtClean="0">
                <a:latin typeface="+mn-lt"/>
              </a:rPr>
              <a:t>En una fábrica de juguetes parte de la producción la realizan robots. Todos los robots son responsables de recargar su energía hasta el máximo cuando queda por debajo del mínimo.</a:t>
            </a:r>
          </a:p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AR" altLang="es-AR" i="1" dirty="0" smtClean="0">
                <a:latin typeface="+mn-lt"/>
              </a:rPr>
              <a:t>Cada robot construye un auto consumiendo 70 unidades de energía y usando 1 </a:t>
            </a:r>
            <a:r>
              <a:rPr lang="es-AR" altLang="es-AR" i="1" dirty="0" err="1" smtClean="0">
                <a:latin typeface="+mn-lt"/>
              </a:rPr>
              <a:t>chásis</a:t>
            </a:r>
            <a:r>
              <a:rPr lang="es-AR" altLang="es-AR" i="1" dirty="0" smtClean="0">
                <a:latin typeface="+mn-lt"/>
              </a:rPr>
              <a:t>, 4 ópticas y 4 ruedas. La vida útil es 1000 menos la cantidad de recargas realizadas.</a:t>
            </a:r>
          </a:p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AR" altLang="es-AR" i="1" dirty="0" smtClean="0">
                <a:latin typeface="+mn-lt"/>
              </a:rPr>
              <a:t>Los robots del modelo Alfa arman un auto usando 1 óptica y 1 rueda adicional (que colocan en el interior) y arman también camiones consumiendo 80 unidades de energía y usando 6 ruedas, 6 ópticas y 1 </a:t>
            </a:r>
            <a:r>
              <a:rPr lang="es-AR" altLang="es-AR" i="1" dirty="0" err="1" smtClean="0">
                <a:latin typeface="+mn-lt"/>
              </a:rPr>
              <a:t>chásis</a:t>
            </a:r>
            <a:r>
              <a:rPr lang="es-AR" altLang="es-AR" i="1" dirty="0" smtClean="0">
                <a:latin typeface="+mn-lt"/>
              </a:rPr>
              <a:t> de camión. La vida útil es 5000 menos la cantidad de recargas realizadas.</a:t>
            </a:r>
          </a:p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AR" altLang="es-AR" i="1" dirty="0" smtClean="0">
                <a:latin typeface="+mn-lt"/>
              </a:rPr>
              <a:t>Cuando un robot recibe la orden de preparar un auto o un camión asume que se controló que dispone de piezas para hacerlo. </a:t>
            </a:r>
          </a:p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AR" altLang="es-AR" i="1" dirty="0" smtClean="0">
                <a:latin typeface="+mn-lt"/>
              </a:rPr>
              <a:t> 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42576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Introducción</a:t>
            </a:r>
            <a:r>
              <a:rPr lang="en-US" dirty="0"/>
              <a:t> a la </a:t>
            </a:r>
            <a:r>
              <a:rPr lang="en-US" dirty="0" err="1"/>
              <a:t>Programación</a:t>
            </a:r>
            <a:r>
              <a:rPr lang="en-US" dirty="0"/>
              <a:t> </a:t>
            </a:r>
            <a:r>
              <a:rPr lang="en-US" dirty="0" err="1"/>
              <a:t>Orientada</a:t>
            </a:r>
            <a:r>
              <a:rPr lang="en-US" dirty="0"/>
              <a:t> a </a:t>
            </a:r>
            <a:r>
              <a:rPr lang="en-US" dirty="0" err="1"/>
              <a:t>Objetos</a:t>
            </a:r>
            <a:endParaRPr lang="es-ES" dirty="0"/>
          </a:p>
        </p:txBody>
      </p:sp>
      <p:sp>
        <p:nvSpPr>
          <p:cNvPr id="7" name="16 Rectángulo"/>
          <p:cNvSpPr>
            <a:spLocks noChangeArrowheads="1"/>
          </p:cNvSpPr>
          <p:nvPr/>
        </p:nvSpPr>
        <p:spPr bwMode="auto">
          <a:xfrm>
            <a:off x="252017" y="1227194"/>
            <a:ext cx="3744912" cy="5630806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7B7859"/>
            </a:solidFill>
            <a:miter lim="800000"/>
            <a:headEnd/>
            <a:tailEnd/>
          </a:ln>
        </p:spPr>
        <p:txBody>
          <a:bodyPr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&lt;&lt;atributos de clase&gt;&gt;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energiaMaxima</a:t>
            </a:r>
            <a:r>
              <a:rPr lang="es-AR" altLang="es-A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 5000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energiaMinima</a:t>
            </a:r>
            <a:r>
              <a:rPr lang="es-AR" altLang="es-A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 100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&lt;&lt;atributos de instancia&gt;&gt;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nroSerie:entero</a:t>
            </a:r>
            <a:endParaRPr lang="es-AR" altLang="es-AR" sz="1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energia</a:t>
            </a:r>
            <a:r>
              <a:rPr lang="es-AR" altLang="es-A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entero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ruedas: entero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opticas</a:t>
            </a:r>
            <a:r>
              <a:rPr lang="es-AR" altLang="es-A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entero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chasisA</a:t>
            </a:r>
            <a:r>
              <a:rPr lang="es-AR" altLang="es-A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entero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cantRecargas:entero</a:t>
            </a:r>
            <a:endParaRPr lang="es-AR" altLang="es-AR" sz="1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&lt;&lt;constructor&gt;&gt;</a:t>
            </a: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 (</a:t>
            </a:r>
            <a:r>
              <a:rPr lang="es-AR" altLang="es-AR" sz="17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ns:entero</a:t>
            </a:r>
            <a:r>
              <a:rPr lang="es-AR" altLang="es-AR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&lt;&lt;comandos&gt;&gt;</a:t>
            </a: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17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armarAuto</a:t>
            </a:r>
            <a:r>
              <a:rPr lang="es-AR" altLang="es-AR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1700" b="1" dirty="0" err="1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abrirCaja</a:t>
            </a:r>
            <a:r>
              <a:rPr lang="es-AR" altLang="es-AR" sz="17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AR" altLang="es-AR" sz="1700" b="1" dirty="0" err="1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caja:Caja</a:t>
            </a:r>
            <a:r>
              <a:rPr lang="es-AR" altLang="es-AR" sz="17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recargar()</a:t>
            </a: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&lt;&lt;</a:t>
            </a:r>
            <a:r>
              <a:rPr lang="es-AR" altLang="es-AR" sz="1700" b="1" dirty="0">
                <a:latin typeface="Arial" panose="020B0604020202020204" pitchFamily="34" charset="0"/>
                <a:cs typeface="Arial" panose="020B0604020202020204" pitchFamily="34" charset="0"/>
              </a:rPr>
              <a:t>consultas</a:t>
            </a:r>
            <a:r>
              <a:rPr lang="es-AR" altLang="es-A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&gt;&gt;</a:t>
            </a: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obtenerEnergia</a:t>
            </a:r>
            <a:r>
              <a:rPr lang="es-AR" altLang="es-A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AR" altLang="es-AR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17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vidaUtil</a:t>
            </a:r>
            <a:r>
              <a:rPr lang="es-AR" altLang="es-AR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17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cantAutos</a:t>
            </a:r>
            <a:r>
              <a:rPr lang="es-AR" altLang="es-AR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 : </a:t>
            </a:r>
            <a:r>
              <a:rPr lang="es-AR" altLang="es-AR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entero</a:t>
            </a:r>
            <a:endParaRPr lang="es-AR" altLang="es-AR" sz="17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13 Rectángulo"/>
          <p:cNvSpPr>
            <a:spLocks noChangeArrowheads="1"/>
          </p:cNvSpPr>
          <p:nvPr/>
        </p:nvSpPr>
        <p:spPr bwMode="auto">
          <a:xfrm>
            <a:off x="251520" y="836712"/>
            <a:ext cx="3744913" cy="393206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7B7859"/>
            </a:solidFill>
            <a:miter lim="800000"/>
            <a:headEnd/>
            <a:tailEnd/>
          </a:ln>
        </p:spPr>
        <p:txBody>
          <a:bodyPr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</a:t>
            </a:r>
            <a:endParaRPr lang="es-AR" altLang="es-AR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13 Rectángulo"/>
          <p:cNvSpPr>
            <a:spLocks noChangeArrowheads="1"/>
          </p:cNvSpPr>
          <p:nvPr/>
        </p:nvSpPr>
        <p:spPr bwMode="auto">
          <a:xfrm>
            <a:off x="4427984" y="836712"/>
            <a:ext cx="3744913" cy="41857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7B7859"/>
            </a:solidFill>
            <a:miter lim="800000"/>
            <a:headEnd/>
            <a:tailEnd/>
          </a:ln>
        </p:spPr>
        <p:txBody>
          <a:bodyPr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RobotAlfa</a:t>
            </a:r>
            <a:endParaRPr lang="es-AR" altLang="es-AR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14 Rectángulo"/>
          <p:cNvSpPr>
            <a:spLocks noChangeArrowheads="1"/>
          </p:cNvSpPr>
          <p:nvPr/>
        </p:nvSpPr>
        <p:spPr bwMode="auto">
          <a:xfrm>
            <a:off x="4425251" y="1241050"/>
            <a:ext cx="3744913" cy="3772126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7B7859"/>
            </a:solidFill>
            <a:miter lim="800000"/>
            <a:headEnd/>
            <a:tailEnd/>
          </a:ln>
        </p:spPr>
        <p:txBody>
          <a:bodyPr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&lt;&lt;atributos de instancia&gt;&gt;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chasisC</a:t>
            </a:r>
            <a:r>
              <a:rPr lang="es-AR" altLang="es-A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entero</a:t>
            </a: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&lt;&lt;constructor&gt;&gt;</a:t>
            </a: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1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RobotAlfa</a:t>
            </a:r>
            <a:r>
              <a:rPr lang="es-AR" altLang="es-AR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AR" altLang="es-AR" sz="1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ns:entero</a:t>
            </a:r>
            <a:r>
              <a:rPr lang="es-AR" altLang="es-AR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&lt;&lt;comandos&gt;&gt;</a:t>
            </a: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1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armarAuto</a:t>
            </a:r>
            <a:r>
              <a:rPr lang="es-AR" altLang="es-AR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armaCamion</a:t>
            </a:r>
            <a:r>
              <a:rPr lang="es-AR" altLang="es-A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1800" b="1" dirty="0" err="1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abrirCaja</a:t>
            </a:r>
            <a:r>
              <a:rPr lang="es-AR" altLang="es-AR" sz="1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AR" altLang="es-AR" sz="1800" b="1" dirty="0" err="1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caja:CajaC</a:t>
            </a:r>
            <a:r>
              <a:rPr lang="es-AR" altLang="es-AR" sz="1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1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vidaUtil</a:t>
            </a:r>
            <a:r>
              <a:rPr lang="es-AR" altLang="es-AR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1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cantAutos</a:t>
            </a:r>
            <a:r>
              <a:rPr lang="es-AR" altLang="es-AR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 : entero</a:t>
            </a:r>
          </a:p>
          <a:p>
            <a:pPr algn="l" eaLnBrk="1" hangingPunct="1">
              <a:spcBef>
                <a:spcPts val="0"/>
              </a:spcBef>
              <a:buFontTx/>
              <a:buNone/>
            </a:pPr>
            <a:r>
              <a:rPr lang="es-AR" altLang="es-AR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cantCamiones</a:t>
            </a:r>
            <a:r>
              <a:rPr lang="es-AR" altLang="es-A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  <a:endParaRPr lang="es-AR" alt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 rot="10800000">
            <a:off x="3995936" y="1052736"/>
            <a:ext cx="432048" cy="216024"/>
          </a:xfrm>
          <a:prstGeom prst="rightArrow">
            <a:avLst>
              <a:gd name="adj1" fmla="val 0"/>
              <a:gd name="adj2" fmla="val 5667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2 Marcador de contenido"/>
          <p:cNvSpPr>
            <a:spLocks noGrp="1"/>
          </p:cNvSpPr>
          <p:nvPr>
            <p:ph idx="1"/>
          </p:nvPr>
        </p:nvSpPr>
        <p:spPr>
          <a:xfrm>
            <a:off x="4425251" y="5015325"/>
            <a:ext cx="3963173" cy="1842675"/>
          </a:xfrm>
        </p:spPr>
        <p:txBody>
          <a:bodyPr rtlCol="0">
            <a:normAutofit/>
          </a:bodyPr>
          <a:lstStyle/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dirty="0" smtClean="0"/>
              <a:t>La  clase cliente solo envía mensajes a un robot si su </a:t>
            </a:r>
            <a:r>
              <a:rPr lang="es-ES" altLang="es-AR" sz="2800" dirty="0" err="1" smtClean="0"/>
              <a:t>vidaUtil</a:t>
            </a:r>
            <a:r>
              <a:rPr lang="es-ES" altLang="es-AR" sz="2800" dirty="0" smtClean="0"/>
              <a:t> es mayor a 0.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/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18758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7920880" cy="5328592"/>
          </a:xfrm>
        </p:spPr>
        <p:txBody>
          <a:bodyPr rtlCol="0">
            <a:normAutofit lnSpcReduction="10000"/>
          </a:bodyPr>
          <a:lstStyle/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dirty="0" smtClean="0"/>
              <a:t>La  clase </a:t>
            </a:r>
            <a:r>
              <a:rPr lang="es-ES" altLang="es-AR" sz="2800" dirty="0" err="1" smtClean="0"/>
              <a:t>RobotAlfa</a:t>
            </a:r>
            <a:r>
              <a:rPr lang="es-ES" altLang="es-AR" sz="2800" dirty="0" smtClean="0"/>
              <a:t> </a:t>
            </a:r>
            <a:r>
              <a:rPr lang="es-ES" altLang="es-AR" sz="2800" b="1" dirty="0" smtClean="0"/>
              <a:t>especializa</a:t>
            </a:r>
            <a:r>
              <a:rPr lang="es-ES" altLang="es-AR" sz="2800" dirty="0" smtClean="0"/>
              <a:t> a la clase Robot.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dirty="0" smtClean="0"/>
              <a:t>Las instancias de una clase </a:t>
            </a:r>
            <a:r>
              <a:rPr lang="es-ES" altLang="es-AR" sz="2800" dirty="0" err="1" smtClean="0"/>
              <a:t>RobotAlfa</a:t>
            </a:r>
            <a:r>
              <a:rPr lang="es-ES" altLang="es-AR" sz="2800" dirty="0" smtClean="0"/>
              <a:t> son también instancias de la clase Robot, de modo que </a:t>
            </a:r>
            <a:r>
              <a:rPr lang="es-ES" altLang="es-AR" sz="2800" b="1" dirty="0" smtClean="0"/>
              <a:t>heredan</a:t>
            </a:r>
            <a:r>
              <a:rPr lang="es-ES" altLang="es-AR" sz="2800" dirty="0" smtClean="0"/>
              <a:t> sus atributos y métodos.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dirty="0" err="1" smtClean="0"/>
              <a:t>RobotAlfa</a:t>
            </a:r>
            <a:r>
              <a:rPr lang="es-ES" altLang="es-AR" sz="2800" dirty="0" smtClean="0"/>
              <a:t> es una </a:t>
            </a:r>
            <a:r>
              <a:rPr lang="es-ES" altLang="es-AR" sz="2800" b="1" dirty="0" smtClean="0"/>
              <a:t>subclase</a:t>
            </a:r>
            <a:r>
              <a:rPr lang="es-ES" altLang="es-AR" sz="2800" dirty="0" smtClean="0"/>
              <a:t> o </a:t>
            </a:r>
            <a:r>
              <a:rPr lang="es-ES" altLang="es-AR" sz="2800" b="1" dirty="0" smtClean="0"/>
              <a:t>clase derivada</a:t>
            </a:r>
            <a:r>
              <a:rPr lang="es-ES" altLang="es-AR" sz="2800" dirty="0" smtClean="0"/>
              <a:t> de la </a:t>
            </a:r>
            <a:r>
              <a:rPr lang="es-ES" altLang="es-AR" sz="2800" b="1" dirty="0" smtClean="0"/>
              <a:t>superclase</a:t>
            </a:r>
            <a:r>
              <a:rPr lang="es-ES" altLang="es-AR" sz="2800" dirty="0" smtClean="0"/>
              <a:t> o </a:t>
            </a:r>
            <a:r>
              <a:rPr lang="es-ES" altLang="es-AR" sz="2800" b="1" dirty="0" smtClean="0"/>
              <a:t>clase base </a:t>
            </a:r>
            <a:r>
              <a:rPr lang="es-ES" altLang="es-AR" sz="2800" dirty="0" smtClean="0"/>
              <a:t>Robot.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s-ES" altLang="es-AR" sz="2800" dirty="0" smtClean="0"/>
              <a:t>Los métodos </a:t>
            </a:r>
            <a:r>
              <a:rPr lang="es-ES" altLang="es-AR" sz="2800" dirty="0" err="1" smtClean="0"/>
              <a:t>armarAuto</a:t>
            </a:r>
            <a:r>
              <a:rPr lang="es-ES" altLang="es-AR" sz="2800" dirty="0" smtClean="0"/>
              <a:t>, </a:t>
            </a:r>
            <a:r>
              <a:rPr lang="es-ES" altLang="es-AR" sz="2800" dirty="0" err="1" smtClean="0"/>
              <a:t>cantAutos</a:t>
            </a:r>
            <a:r>
              <a:rPr lang="es-ES" altLang="es-AR" sz="2800" dirty="0" smtClean="0"/>
              <a:t> y </a:t>
            </a:r>
            <a:r>
              <a:rPr lang="es-ES" altLang="es-AR" sz="2800" dirty="0" err="1" smtClean="0"/>
              <a:t>vidaUtil</a:t>
            </a:r>
            <a:r>
              <a:rPr lang="es-ES" altLang="es-AR" sz="2800" dirty="0" smtClean="0"/>
              <a:t> de la clase Robot están </a:t>
            </a:r>
            <a:r>
              <a:rPr lang="es-ES" altLang="es-AR" sz="2800" b="1" dirty="0" smtClean="0"/>
              <a:t>redefinidos</a:t>
            </a:r>
            <a:r>
              <a:rPr lang="es-ES" altLang="es-AR" sz="2800" dirty="0" smtClean="0"/>
              <a:t> en la clase </a:t>
            </a:r>
            <a:r>
              <a:rPr lang="es-ES" altLang="es-AR" sz="2800" dirty="0" err="1" smtClean="0"/>
              <a:t>RobotAlfa</a:t>
            </a:r>
            <a:r>
              <a:rPr lang="es-ES" altLang="es-AR" sz="2800" dirty="0" smtClean="0"/>
              <a:t>, que además agrega nueva funcionalidad. 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s-ES" altLang="es-AR" sz="2800" dirty="0" smtClean="0"/>
              <a:t>El método </a:t>
            </a:r>
            <a:r>
              <a:rPr lang="es-ES" altLang="es-AR" sz="2800" dirty="0" err="1" smtClean="0"/>
              <a:t>abrirCaja</a:t>
            </a:r>
            <a:r>
              <a:rPr lang="es-ES" altLang="es-AR" sz="2800" dirty="0" smtClean="0"/>
              <a:t> de la clase Robot está sobrecargado en la clase </a:t>
            </a:r>
            <a:r>
              <a:rPr lang="es-ES" altLang="es-AR" sz="2800" dirty="0" err="1" smtClean="0"/>
              <a:t>RobotAlfa</a:t>
            </a:r>
            <a:r>
              <a:rPr lang="es-ES" altLang="es-AR" sz="28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/>
          </a:p>
        </p:txBody>
      </p:sp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smtClean="0"/>
              <a:t>Introducción a la Programación Orientada a Objetos</a:t>
            </a:r>
            <a:endParaRPr lang="es-ES" altLang="es-AR" smtClean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7620000" cy="4800600"/>
          </a:xfrm>
          <a:solidFill>
            <a:srgbClr val="FFFFCC"/>
          </a:solidFill>
        </p:spPr>
        <p:txBody>
          <a:bodyPr rtlCol="0"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Robot {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//atributos de clase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s-ES" altLang="es-A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final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energiaMaxima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5000;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s-ES" altLang="es-A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final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energiaMinima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100;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s-ES" altLang="es-A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nroSerie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s-ES" altLang="es-A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cantRecargas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s-ES" altLang="es-A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s-ES" altLang="es-A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ruedas;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s-ES" altLang="es-A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s-ES" altLang="es-A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chasisA</a:t>
            </a:r>
            <a:r>
              <a:rPr lang="es-ES" altLang="es-A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ES" altLang="es-AR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smtClean="0"/>
              <a:t>Introducción a la Programación Orientada a Objetos</a:t>
            </a:r>
            <a:endParaRPr lang="es-ES" altLang="es-AR" smtClean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41352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7620000" cy="4800600"/>
          </a:xfrm>
          <a:solidFill>
            <a:srgbClr val="FFFFCC"/>
          </a:solidFill>
        </p:spPr>
        <p:txBody>
          <a:bodyPr rtlCol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Constructores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Robot (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nroSerie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energiaMaxima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ruedas = 100;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chasisA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recargar(){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energiaMaxima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cantRecargas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s-ES" alt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smtClean="0"/>
              <a:t>Introducción a la Programación Orientada a Objetos</a:t>
            </a:r>
            <a:endParaRPr lang="es-ES" altLang="es-AR" smtClean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66526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96888" y="3200400"/>
            <a:ext cx="755015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AR" altLang="es-AR" sz="2800">
                <a:solidFill>
                  <a:srgbClr val="2F2B20"/>
                </a:solidFill>
                <a:cs typeface="Times New Roman" pitchFamily="18" charset="0"/>
              </a:rPr>
              <a:t>La calidad puede medirse de acuerdo a distintos factores.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AR" altLang="es-AR" sz="2800">
                <a:solidFill>
                  <a:srgbClr val="2F2B20"/>
                </a:solidFill>
                <a:cs typeface="Times New Roman" pitchFamily="18" charset="0"/>
              </a:rPr>
              <a:t>Algunos de estos factores son percibidos por el usuario o cliente. Otros factores son transparentes para el usuario o cliente, aunque por supuesto lo afectan indirectamente.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AR" altLang="es-AR" sz="2800">
              <a:solidFill>
                <a:srgbClr val="2F2B20"/>
              </a:solidFill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AR" altLang="es-AR" sz="2800">
              <a:solidFill>
                <a:srgbClr val="2F2B20"/>
              </a:solidFill>
              <a:cs typeface="Times New Roman" pitchFamily="18" charset="0"/>
            </a:endParaRPr>
          </a:p>
        </p:txBody>
      </p:sp>
      <p:sp>
        <p:nvSpPr>
          <p:cNvPr id="33795" name="Text Box 7"/>
          <p:cNvSpPr txBox="1">
            <a:spLocks noChangeArrowheads="1"/>
          </p:cNvSpPr>
          <p:nvPr/>
        </p:nvSpPr>
        <p:spPr bwMode="auto">
          <a:xfrm>
            <a:off x="4859338" y="6597650"/>
            <a:ext cx="42846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s-AR" sz="1400" dirty="0" smtClean="0">
                <a:solidFill>
                  <a:srgbClr val="2F2B20"/>
                </a:solidFill>
                <a:latin typeface="Arial" charset="0"/>
              </a:rPr>
              <a:t> </a:t>
            </a:r>
            <a:endParaRPr lang="en-US" altLang="es-AR" sz="1400" dirty="0">
              <a:solidFill>
                <a:srgbClr val="2F2B20"/>
              </a:solidFill>
              <a:latin typeface="Arial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58788" y="1308100"/>
            <a:ext cx="7343775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AR" altLang="es-AR" sz="2800">
                <a:solidFill>
                  <a:srgbClr val="2F2B20"/>
                </a:solidFill>
                <a:cs typeface="Times New Roman" pitchFamily="18" charset="0"/>
              </a:rPr>
              <a:t>La calidad de un producto de software puede definirse como su capacidad para satisfacer los requisitos establecidos durante el desarrollo de requerimientos. 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/>
              <a:t>Calidad de Software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74900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7620000" cy="4800600"/>
          </a:xfrm>
          <a:solidFill>
            <a:srgbClr val="FFFFCC"/>
          </a:solidFill>
        </p:spPr>
        <p:txBody>
          <a:bodyPr rtlCol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//En Robot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armarAuto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() 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/*Requiere que se haya controlado si hay piezas  disponibles*/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ruedas -= 4 ;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-=4;</a:t>
            </a:r>
            <a:endParaRPr lang="es-ES" alt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-= 70;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chasisA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--;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/*Controla  si es necesario recargar  energía*/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energiaMinima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this.recargar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smtClean="0"/>
              <a:t>Introducción a la Programación Orientada a Objetos</a:t>
            </a:r>
            <a:endParaRPr lang="es-ES" altLang="es-AR" smtClean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55651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7620000" cy="5328592"/>
          </a:xfrm>
          <a:solidFill>
            <a:srgbClr val="FFFFCC"/>
          </a:solidFill>
        </p:spPr>
        <p:txBody>
          <a:bodyPr rtlCol="0"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//En Robot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abrirCaja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(Caja caja) {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/*Aumenta sus cantidades según las de la caja. Requiere que se vacíe la caja después de que el robot la abra*/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ruedas +=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caja.obtenerRuedas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caja.obtenerOpticas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chasisA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caja.obtenerChasisA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-= 50;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/*Controla  si es necesario recargar energía*/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energiaMinima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this.recargar</a:t>
            </a:r>
            <a:r>
              <a:rPr lang="es-ES" altLang="es-A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3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3400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caja.vaciar</a:t>
            </a:r>
            <a:r>
              <a:rPr lang="es-ES" altLang="es-AR" sz="3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s-ES" altLang="es-AR" sz="3400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endParaRPr lang="es-A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smtClean="0"/>
              <a:t>Introducción a la Programación Orientada a Objetos</a:t>
            </a:r>
            <a:endParaRPr lang="es-ES" altLang="es-AR" smtClean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45847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7620000" cy="5400600"/>
          </a:xfrm>
          <a:solidFill>
            <a:srgbClr val="FFFFCC"/>
          </a:solidFill>
        </p:spPr>
        <p:txBody>
          <a:bodyPr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Consultas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obtenerNroSerie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nroSerie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obtenerEnergia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obtenerRuedas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ruedas;}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obtenerOpticas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obtenerChasisA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chasisA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alt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smtClean="0"/>
              <a:t>Introducción a la Programación Orientada a Objetos</a:t>
            </a:r>
            <a:endParaRPr lang="es-ES" altLang="es-AR" smtClean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01116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7620000" cy="5616624"/>
          </a:xfrm>
          <a:solidFill>
            <a:srgbClr val="FFFFCC"/>
          </a:solidFill>
        </p:spPr>
        <p:txBody>
          <a:bodyPr rtlCol="0"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//En Robot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vidaUtil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1000-cantRecargas;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smtClean="0"/>
              <a:t>Introducción a la Programación Orientada a Objetos</a:t>
            </a:r>
            <a:endParaRPr lang="es-ES" altLang="es-AR" smtClean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44450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7620000" cy="5616624"/>
          </a:xfrm>
          <a:solidFill>
            <a:srgbClr val="FFFFCC"/>
          </a:solidFill>
        </p:spPr>
        <p:txBody>
          <a:bodyPr rtlCol="0">
            <a:normAutofit lnSpcReduction="10000"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//En Robot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cantAutos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/*Calcula la cantidad de autos según las piezas, no considera la energía requerida*/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(ruedas/4 &lt;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/4)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(ruedas/4 &lt;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chasisA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 = (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ruedas/4;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chasisA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lse</a:t>
            </a:r>
            <a:endParaRPr lang="es-ES" alt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/4 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chasisA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 = (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/4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chasisA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eturn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  <a:endParaRPr lang="es-ES" alt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alt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smtClean="0"/>
              <a:t>Introducción a la Programación Orientada a Objetos</a:t>
            </a:r>
            <a:endParaRPr lang="es-ES" altLang="es-AR" smtClean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12773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7620000" cy="3816424"/>
          </a:xfrm>
          <a:solidFill>
            <a:srgbClr val="FFFFCC"/>
          </a:solidFill>
        </p:spPr>
        <p:txBody>
          <a:bodyPr rtlCol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RobotAlfa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s-ES" altLang="es-AR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Robot 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atributos de instancia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chasisC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//Constructores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RobotAlfa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nro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s-ES" alt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chasisC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100;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s-ES" altLang="es-AR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endParaRPr lang="es-ES" altLang="es-AR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smtClean="0"/>
              <a:t>Introducción a la Programación Orientada a Objetos</a:t>
            </a:r>
            <a:endParaRPr lang="es-ES" altLang="es-AR" smtClean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395536" y="4869160"/>
            <a:ext cx="7620000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" indent="-6350">
              <a:spcBef>
                <a:spcPts val="0"/>
              </a:spcBef>
              <a:buFont typeface="Arial" pitchFamily="34" charset="0"/>
              <a:buNone/>
            </a:pPr>
            <a:r>
              <a:rPr lang="es-ES" sz="2800" dirty="0" smtClean="0"/>
              <a:t>El estado interno de cada instancia de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RobotAlfa</a:t>
            </a:r>
            <a:r>
              <a:rPr lang="es-ES" sz="2800" dirty="0" smtClean="0"/>
              <a:t> mantendrá los atributos de cualquier objeto de clase 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Robot</a:t>
            </a:r>
            <a:r>
              <a:rPr lang="es-ES" sz="2800" dirty="0" smtClean="0"/>
              <a:t> más los específicos de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RobotAlfa</a:t>
            </a:r>
            <a:r>
              <a:rPr lang="es-ES" sz="2800" dirty="0" smtClean="0"/>
              <a:t>. </a:t>
            </a:r>
            <a:endParaRPr lang="es-AR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81831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7620000" cy="2808312"/>
          </a:xfrm>
          <a:solidFill>
            <a:srgbClr val="FFFFCC"/>
          </a:solidFill>
        </p:spPr>
        <p:txBody>
          <a:bodyPr rtlCol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//En </a:t>
            </a:r>
            <a:r>
              <a:rPr lang="es-ES" altLang="es-AR" sz="2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RobotAlfa</a:t>
            </a:r>
            <a:endParaRPr lang="es-ES" altLang="es-AR" sz="2400" b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armarAuto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() 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/*Requiere que se haya controlado si hay piezas  disponibles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altLang="es-AR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super.armarAuto</a:t>
            </a:r>
            <a:r>
              <a:rPr lang="es-ES" altLang="es-AR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s-ES" altLang="es-AR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ruedas -= 1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-=1;</a:t>
            </a:r>
            <a:endParaRPr lang="es-ES" alt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s-ES" alt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smtClean="0"/>
              <a:t>Introducción a la Programación Orientada a Objetos</a:t>
            </a:r>
            <a:endParaRPr lang="es-ES" altLang="es-AR" smtClean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395288" y="4077072"/>
            <a:ext cx="76200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" indent="-6350">
              <a:spcBef>
                <a:spcPts val="0"/>
              </a:spcBef>
              <a:buFont typeface="Arial" pitchFamily="34" charset="0"/>
              <a:buNone/>
            </a:pPr>
            <a:r>
              <a:rPr lang="es-ES" altLang="es-AR" sz="2800" dirty="0" smtClean="0"/>
              <a:t>El método </a:t>
            </a:r>
            <a:r>
              <a:rPr lang="es-ES" altLang="es-AR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armarAuto</a:t>
            </a:r>
            <a:r>
              <a:rPr lang="es-ES" altLang="es-A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800" dirty="0"/>
              <a:t>de la clase </a:t>
            </a:r>
            <a:r>
              <a:rPr lang="es-ES" altLang="es-A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Robot </a:t>
            </a:r>
            <a:r>
              <a:rPr lang="es-ES" altLang="es-AR" sz="2800" dirty="0" smtClean="0"/>
              <a:t>queda </a:t>
            </a:r>
            <a:r>
              <a:rPr lang="es-ES" altLang="es-AR" sz="2800" b="1" dirty="0" smtClean="0"/>
              <a:t>derogado </a:t>
            </a:r>
            <a:r>
              <a:rPr lang="es-ES" altLang="es-AR" sz="2800" dirty="0" smtClean="0"/>
              <a:t>para las instancias de la clase </a:t>
            </a:r>
            <a:r>
              <a:rPr lang="es-ES" altLang="es-AR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RobotAlfa</a:t>
            </a:r>
            <a:r>
              <a:rPr lang="es-ES" altLang="es-AR" sz="2800" dirty="0" smtClean="0"/>
              <a:t>. </a:t>
            </a:r>
            <a:endParaRPr lang="es-AR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80166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7620000" cy="5184576"/>
          </a:xfrm>
          <a:solidFill>
            <a:srgbClr val="FFFFCC"/>
          </a:solidFill>
        </p:spPr>
        <p:txBody>
          <a:bodyPr rtlCol="0"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32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//En </a:t>
            </a:r>
            <a:r>
              <a:rPr lang="es-ES" altLang="es-AR" sz="32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RobotAlfa</a:t>
            </a:r>
            <a:endParaRPr lang="es-ES" altLang="es-AR" sz="3200" b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3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3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3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altLang="es-AR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3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abrirCaja</a:t>
            </a:r>
            <a:r>
              <a:rPr lang="es-ES" altLang="es-AR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altLang="es-AR" sz="3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CajaC</a:t>
            </a:r>
            <a:r>
              <a:rPr lang="es-ES" altLang="es-AR" sz="3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3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caja</a:t>
            </a:r>
            <a:r>
              <a:rPr lang="es-ES" altLang="es-AR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/*Aumenta sus cantidades según las de la caja. Requiere que se vacíe la caja después de que el robot la abra*/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ruedas += </a:t>
            </a:r>
            <a:r>
              <a:rPr lang="es-ES" altLang="es-AR" sz="3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caja.obtenerRuedas</a:t>
            </a:r>
            <a:r>
              <a:rPr lang="es-ES" altLang="es-AR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3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lang="es-ES" altLang="es-AR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s-ES" altLang="es-AR" sz="3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caja.obtenerOpticas</a:t>
            </a:r>
            <a:r>
              <a:rPr lang="es-ES" altLang="es-AR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3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chasisA</a:t>
            </a:r>
            <a:r>
              <a:rPr lang="es-ES" altLang="es-AR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s-ES" altLang="es-AR" sz="3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caja.obtenerChasisA</a:t>
            </a:r>
            <a:r>
              <a:rPr lang="es-ES" altLang="es-AR" sz="3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3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3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3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chasisC</a:t>
            </a:r>
            <a:r>
              <a:rPr lang="es-ES" altLang="es-AR" sz="3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3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 </a:t>
            </a:r>
            <a:r>
              <a:rPr lang="es-ES" altLang="es-AR" sz="3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caja.obtenerChasisC</a:t>
            </a:r>
            <a:r>
              <a:rPr lang="es-ES" altLang="es-AR" sz="3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s-ES" altLang="es-AR" sz="31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3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</a:t>
            </a:r>
            <a:r>
              <a:rPr lang="es-ES" altLang="es-AR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-= 50;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/*Controla  si es necesario recargar energía*/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3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altLang="es-AR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altLang="es-AR" sz="3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</a:t>
            </a:r>
            <a:r>
              <a:rPr lang="es-ES" altLang="es-AR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s-ES" altLang="es-AR" sz="3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energiaMinima</a:t>
            </a:r>
            <a:r>
              <a:rPr lang="es-ES" altLang="es-AR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altLang="es-AR" sz="3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this.recargar</a:t>
            </a:r>
            <a:r>
              <a:rPr lang="es-ES" altLang="es-AR" sz="3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3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caja.vaciar</a:t>
            </a:r>
            <a:r>
              <a:rPr lang="es-ES" altLang="es-AR" sz="3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s-ES" altLang="es-AR" sz="3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altLang="es-AR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endParaRPr lang="es-A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smtClean="0"/>
              <a:t>Introducción a la Programación Orientada a Objetos</a:t>
            </a:r>
            <a:endParaRPr lang="es-ES" altLang="es-AR" smtClean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14936" y="5877272"/>
            <a:ext cx="7620000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" indent="-6350">
              <a:spcBef>
                <a:spcPts val="0"/>
              </a:spcBef>
              <a:buFont typeface="Arial" pitchFamily="34" charset="0"/>
              <a:buNone/>
            </a:pPr>
            <a:r>
              <a:rPr lang="es-ES" sz="2800" dirty="0" smtClean="0"/>
              <a:t>El comando está </a:t>
            </a:r>
            <a:r>
              <a:rPr lang="es-ES" sz="2800" b="1" dirty="0" smtClean="0"/>
              <a:t>sobrecargado</a:t>
            </a:r>
            <a:r>
              <a:rPr lang="es-ES" sz="2800" dirty="0" smtClean="0"/>
              <a:t>, tiene una signatura distinta que el método definido en </a:t>
            </a:r>
            <a:r>
              <a:rPr lang="es-E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Robot</a:t>
            </a:r>
            <a:r>
              <a:rPr lang="es-ES" sz="2800" dirty="0" smtClean="0"/>
              <a:t>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4676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smtClean="0"/>
              <a:t>Introducción a la Programación Orientada a Objetos</a:t>
            </a:r>
            <a:endParaRPr lang="es-ES" altLang="es-AR" smtClean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395288" y="5661248"/>
            <a:ext cx="76200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" indent="-6350">
              <a:spcBef>
                <a:spcPts val="0"/>
              </a:spcBef>
              <a:buFont typeface="Arial" pitchFamily="34" charset="0"/>
              <a:buNone/>
            </a:pPr>
            <a:r>
              <a:rPr lang="es-ES" altLang="es-AR" sz="2800" dirty="0" smtClean="0"/>
              <a:t>El método </a:t>
            </a:r>
            <a:r>
              <a:rPr lang="es-ES" altLang="es-AR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armarCambion</a:t>
            </a:r>
            <a:r>
              <a:rPr lang="es-ES" altLang="es-A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800" dirty="0" smtClean="0"/>
              <a:t>es específico de </a:t>
            </a:r>
            <a:r>
              <a:rPr lang="es-ES" altLang="es-AR" sz="2800" dirty="0"/>
              <a:t>la clase </a:t>
            </a:r>
            <a:r>
              <a:rPr lang="es-ES" altLang="es-AR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RobotAlfa</a:t>
            </a:r>
            <a:r>
              <a:rPr lang="es-ES" altLang="es-AR" sz="2800" dirty="0" smtClean="0"/>
              <a:t>. </a:t>
            </a:r>
            <a:endParaRPr lang="es-AR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7620000" cy="4464496"/>
          </a:xfrm>
          <a:solidFill>
            <a:srgbClr val="FFFFCC"/>
          </a:solidFill>
        </p:spPr>
        <p:txBody>
          <a:bodyPr rtlCol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//En </a:t>
            </a:r>
            <a:r>
              <a:rPr lang="es-ES" altLang="es-AR" sz="2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RobotAlfa</a:t>
            </a:r>
            <a:endParaRPr lang="es-ES" altLang="es-AR" sz="2400" b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armarCamion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/*Requiere que se haya controlado si hay piezas  disponibles*/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ruedas -= 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-=6;</a:t>
            </a:r>
            <a:endParaRPr lang="es-ES" alt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-= 8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chasisC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/*Controla  si es necesario recargar  energía*/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energiaMinima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this.recargar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3393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7620000" cy="2088232"/>
          </a:xfrm>
          <a:solidFill>
            <a:srgbClr val="FFFFCC"/>
          </a:solidFill>
        </p:spPr>
        <p:txBody>
          <a:bodyPr rtlCol="0"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//En </a:t>
            </a:r>
            <a:r>
              <a:rPr lang="es-ES" altLang="es-AR" sz="2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RobotAlfa</a:t>
            </a:r>
            <a:endParaRPr lang="es-ES" altLang="es-AR" sz="2400" b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vidaUtil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5000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-cantRecargas;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s-ES" altLang="es-AR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endParaRPr lang="es-ES" altLang="es-AR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smtClean="0"/>
              <a:t>Introducción a la Programación Orientada a Objetos</a:t>
            </a:r>
            <a:endParaRPr lang="es-ES" altLang="es-AR" smtClean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395536" y="5661248"/>
            <a:ext cx="7620000" cy="9361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" indent="-6350">
              <a:spcBef>
                <a:spcPts val="0"/>
              </a:spcBef>
              <a:buFont typeface="Arial" pitchFamily="34" charset="0"/>
              <a:buNone/>
            </a:pPr>
            <a:r>
              <a:rPr lang="es-ES" altLang="es-AR" sz="2800" dirty="0" smtClean="0"/>
              <a:t>El método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vidaUtil</a:t>
            </a:r>
            <a:r>
              <a:rPr lang="es-ES" altLang="es-AR" sz="2800" dirty="0" smtClean="0"/>
              <a:t> queda </a:t>
            </a:r>
            <a:r>
              <a:rPr lang="es-ES" altLang="es-AR" sz="2800" b="1" dirty="0" smtClean="0"/>
              <a:t>redefinido</a:t>
            </a:r>
            <a:r>
              <a:rPr lang="es-ES" altLang="es-AR" sz="2800" dirty="0" smtClean="0"/>
              <a:t> en la clase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RobotAlfa</a:t>
            </a:r>
            <a:r>
              <a:rPr lang="es-ES" altLang="es-AR" sz="2800" dirty="0" smtClean="0"/>
              <a:t>. </a:t>
            </a:r>
            <a:endParaRPr lang="es-AR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09364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323850" y="976313"/>
            <a:ext cx="80645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AR" sz="2800" b="1" dirty="0" err="1">
                <a:solidFill>
                  <a:srgbClr val="0070C0"/>
                </a:solidFill>
                <a:cs typeface="Times New Roman" pitchFamily="18" charset="0"/>
              </a:rPr>
              <a:t>Correctitud</a:t>
            </a:r>
            <a:endParaRPr lang="es-ES" altLang="es-AR" sz="2800" dirty="0">
              <a:solidFill>
                <a:srgbClr val="0070C0"/>
              </a:solidFill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AR" sz="2800" dirty="0">
                <a:solidFill>
                  <a:srgbClr val="2F2B20"/>
                </a:solidFill>
                <a:cs typeface="Times New Roman" pitchFamily="18" charset="0"/>
              </a:rPr>
              <a:t>Un producto de software correcto actúa de acuerdo a los requerimientos especificados.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23850" y="2347913"/>
            <a:ext cx="80645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AR" altLang="es-AR" sz="2800" b="1" dirty="0">
                <a:solidFill>
                  <a:srgbClr val="0070C0"/>
                </a:solidFill>
                <a:cs typeface="Times New Roman" pitchFamily="18" charset="0"/>
              </a:rPr>
              <a:t>Eficiencia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AR" altLang="es-AR" sz="2800" dirty="0">
                <a:solidFill>
                  <a:srgbClr val="2F2B20"/>
                </a:solidFill>
                <a:cs typeface="Times New Roman" pitchFamily="18" charset="0"/>
              </a:rPr>
              <a:t>Un producto de software es eficiente si tiene una baja demanda de recursos de hardware, en particular tiempo de CPU, espacio de memoria y ancho de banda.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23850" y="4652963"/>
            <a:ext cx="80645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AR" altLang="es-AR" sz="2800" b="1">
                <a:solidFill>
                  <a:srgbClr val="2F2B20"/>
                </a:solidFill>
                <a:cs typeface="Times New Roman" pitchFamily="18" charset="0"/>
              </a:rPr>
              <a:t>Portabilidad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AR" altLang="es-AR" sz="2800">
                <a:solidFill>
                  <a:srgbClr val="2F2B20"/>
                </a:solidFill>
                <a:cs typeface="Times New Roman" pitchFamily="18" charset="0"/>
              </a:rPr>
              <a:t>Un producto de software es portable si puede ejecutarse sobre diferentes plataforma de hardware y de software.</a:t>
            </a:r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4859338" y="6597650"/>
            <a:ext cx="42846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s-AR" sz="1400" dirty="0" smtClean="0">
                <a:solidFill>
                  <a:srgbClr val="2F2B20"/>
                </a:solidFill>
                <a:latin typeface="Arial" charset="0"/>
              </a:rPr>
              <a:t> </a:t>
            </a:r>
            <a:endParaRPr lang="en-US" altLang="es-AR" sz="1400" dirty="0">
              <a:solidFill>
                <a:srgbClr val="2F2B20"/>
              </a:solidFill>
              <a:latin typeface="Arial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6850" y="-28575"/>
            <a:ext cx="7543800" cy="108108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ES_tradnl" sz="3200" b="1" dirty="0" smtClean="0"/>
              <a:t>Calidad de Software</a:t>
            </a:r>
            <a:endParaRPr lang="es-AR" sz="3200" b="1" dirty="0"/>
          </a:p>
        </p:txBody>
      </p:sp>
    </p:spTree>
    <p:extLst>
      <p:ext uri="{BB962C8B-B14F-4D97-AF65-F5344CB8AC3E}">
        <p14:creationId xmlns:p14="http://schemas.microsoft.com/office/powerpoint/2010/main" val="368929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7620000" cy="5616624"/>
          </a:xfrm>
          <a:solidFill>
            <a:srgbClr val="FFFFCC"/>
          </a:solidFill>
        </p:spPr>
        <p:txBody>
          <a:bodyPr rtlCol="0"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//En </a:t>
            </a:r>
            <a:r>
              <a:rPr lang="es-ES" altLang="es-AR" sz="2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RobotAlfa</a:t>
            </a:r>
            <a:endParaRPr lang="es-ES" altLang="es-AR" sz="2400" b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cantAutos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/*Calcula la cantidad de autos según las piezas, no considera la energía requerida*/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(ruedas/5 &lt;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/5)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(ruedas/5 &lt;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chasisA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 = (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ruedas/5;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chasisA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lse</a:t>
            </a:r>
            <a:endParaRPr lang="es-ES" alt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ruedas/5 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chasisA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 = (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/5;</a:t>
            </a:r>
            <a:endParaRPr lang="es-ES" alt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chasisA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eturn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  <a:endParaRPr lang="es-ES" alt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alt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smtClean="0"/>
              <a:t>Introducción a la Programación Orientada a Objetos</a:t>
            </a:r>
            <a:endParaRPr lang="es-ES" altLang="es-AR" smtClean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58998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7620000" cy="5616624"/>
          </a:xfrm>
          <a:solidFill>
            <a:srgbClr val="FFFFCC"/>
          </a:solidFill>
        </p:spPr>
        <p:txBody>
          <a:bodyPr rtlCol="0">
            <a:normAutofit lnSpcReduction="10000"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//En </a:t>
            </a:r>
            <a:r>
              <a:rPr lang="es-ES" altLang="es-AR" sz="2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RobotAlfa</a:t>
            </a:r>
            <a:endParaRPr lang="es-ES" altLang="es-AR" sz="2400" b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cantCamiones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/*Calcula la cantidad de autos según las piezas, no considera la energía requerida*/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(ruedas/6 &lt;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/6)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(ruedas/6 &lt;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chasisC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 = (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ruedas/6;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chasisC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lse</a:t>
            </a:r>
            <a:endParaRPr lang="es-ES" alt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ruedas/6 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chasisC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s-ES" alt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 = (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/6;</a:t>
            </a:r>
            <a:endParaRPr lang="es-ES" alt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chasisC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eturn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  <a:endParaRPr lang="es-ES" alt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alt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smtClean="0"/>
              <a:t>Introducción a la Programación Orientada a Objetos</a:t>
            </a:r>
            <a:endParaRPr lang="es-ES" altLang="es-AR" smtClean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9904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7586910" y="1549441"/>
            <a:ext cx="2367281" cy="36576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dirty="0" err="1" smtClean="0"/>
              <a:t>Introducción</a:t>
            </a:r>
            <a:r>
              <a:rPr lang="en-US" altLang="es-AR" dirty="0" smtClean="0"/>
              <a:t> a la </a:t>
            </a:r>
            <a:r>
              <a:rPr lang="en-US" altLang="es-AR" dirty="0" err="1" smtClean="0"/>
              <a:t>Programación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Orientada</a:t>
            </a:r>
            <a:r>
              <a:rPr lang="en-US" altLang="es-AR" dirty="0" smtClean="0"/>
              <a:t> a </a:t>
            </a:r>
            <a:r>
              <a:rPr lang="en-US" altLang="es-AR" dirty="0" err="1" smtClean="0"/>
              <a:t>Objetos</a:t>
            </a:r>
            <a:endParaRPr lang="es-ES" altLang="es-AR" dirty="0" smtClean="0"/>
          </a:p>
        </p:txBody>
      </p:sp>
      <p:sp>
        <p:nvSpPr>
          <p:cNvPr id="2" name="1 Rectángulo"/>
          <p:cNvSpPr/>
          <p:nvPr/>
        </p:nvSpPr>
        <p:spPr>
          <a:xfrm>
            <a:off x="539304" y="2657873"/>
            <a:ext cx="7561088" cy="156966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ES" altLang="es-AR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//En </a:t>
            </a:r>
            <a:r>
              <a:rPr lang="es-ES" altLang="es-AR" sz="2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RobotAlfa</a:t>
            </a:r>
            <a:endParaRPr lang="es-ES" altLang="es-AR" sz="2400" b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vidaUtil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5000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-cantRecargas;</a:t>
            </a:r>
          </a:p>
          <a:p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alt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39304" y="857673"/>
            <a:ext cx="7561088" cy="156966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ES" altLang="es-AR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//En </a:t>
            </a:r>
            <a:r>
              <a:rPr lang="es-ES" altLang="es-AR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Robot</a:t>
            </a:r>
            <a:endParaRPr lang="es-ES" altLang="es-AR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vidaUtil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r>
              <a:rPr lang="es-ES" alt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-cantRecargas</a:t>
            </a:r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s-ES" alt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395288" y="4437112"/>
            <a:ext cx="7620000" cy="1872208"/>
          </a:xfrm>
        </p:spPr>
        <p:txBody>
          <a:bodyPr rtlCol="0">
            <a:normAutofit/>
          </a:bodyPr>
          <a:lstStyle/>
          <a:p>
            <a:pPr marL="6350" indent="-6350">
              <a:spcBef>
                <a:spcPts val="0"/>
              </a:spcBef>
              <a:buNone/>
            </a:pPr>
            <a:r>
              <a:rPr lang="es-ES" altLang="es-AR" sz="2800" dirty="0" smtClean="0"/>
              <a:t>Un método derogado o redefinido conserva la </a:t>
            </a:r>
            <a:r>
              <a:rPr lang="es-ES" altLang="es-AR" sz="2800" b="1" dirty="0" smtClean="0"/>
              <a:t>signatura</a:t>
            </a:r>
            <a:r>
              <a:rPr lang="es-ES" altLang="es-AR" sz="2800" dirty="0" smtClean="0"/>
              <a:t> de la clase base, esto es tiene exactamente el mismo nombre y el mismo número y tipo de parámetros y el mismo tipo de resultado.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2859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dirty="0" err="1" smtClean="0"/>
              <a:t>Introducción</a:t>
            </a:r>
            <a:r>
              <a:rPr lang="en-US" altLang="es-AR" dirty="0" smtClean="0"/>
              <a:t> a la </a:t>
            </a:r>
            <a:r>
              <a:rPr lang="en-US" altLang="es-AR" dirty="0" err="1" smtClean="0"/>
              <a:t>Programación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Orientada</a:t>
            </a:r>
            <a:r>
              <a:rPr lang="en-US" altLang="es-AR" dirty="0" smtClean="0"/>
              <a:t> a </a:t>
            </a:r>
            <a:r>
              <a:rPr lang="en-US" altLang="es-AR" dirty="0" err="1" smtClean="0"/>
              <a:t>Objetos</a:t>
            </a:r>
            <a:endParaRPr lang="es-ES" altLang="es-AR" dirty="0" smtClean="0"/>
          </a:p>
        </p:txBody>
      </p:sp>
      <p:sp>
        <p:nvSpPr>
          <p:cNvPr id="7" name="6 Rectángulo"/>
          <p:cNvSpPr/>
          <p:nvPr/>
        </p:nvSpPr>
        <p:spPr>
          <a:xfrm>
            <a:off x="395288" y="4361036"/>
            <a:ext cx="7633096" cy="203132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s-ES" alt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//En </a:t>
            </a:r>
            <a:r>
              <a:rPr lang="es-ES" altLang="es-AR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RobotAlfa</a:t>
            </a:r>
            <a:endParaRPr lang="es-ES" altLang="es-AR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s-ES" alt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armarAuto</a:t>
            </a: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() {</a:t>
            </a:r>
          </a:p>
          <a:p>
            <a:pPr>
              <a:lnSpc>
                <a:spcPct val="90000"/>
              </a:lnSpc>
            </a:pP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/*Requiere que se haya controlado si 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hay piezas  disponibles*/</a:t>
            </a:r>
            <a:endParaRPr lang="es-ES" alt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s-ES" altLang="es-A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altLang="es-AR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super.armarAuto</a:t>
            </a:r>
            <a:r>
              <a:rPr lang="es-ES" altLang="es-A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lnSpc>
                <a:spcPct val="90000"/>
              </a:lnSpc>
            </a:pP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ruedas -= 1 ; </a:t>
            </a:r>
          </a:p>
          <a:p>
            <a:pPr>
              <a:lnSpc>
                <a:spcPct val="90000"/>
              </a:lnSpc>
            </a:pP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alt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-=1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} </a:t>
            </a:r>
            <a:endParaRPr lang="es-ES" alt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7620000" cy="3024336"/>
          </a:xfrm>
          <a:solidFill>
            <a:srgbClr val="FFFFCC"/>
          </a:solidFill>
        </p:spPr>
        <p:txBody>
          <a:bodyPr rtlCol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//En Robot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armarAuto</a:t>
            </a: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() 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/*Requiere que se haya controlado si hay piezas  disponibles*/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ruedas -= 4 ;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alt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-=4;</a:t>
            </a:r>
            <a:endParaRPr lang="es-ES" alt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alt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</a:t>
            </a: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-= 70;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alt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chasisA</a:t>
            </a: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--;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/*Controla  si es necesario recargar  energía*/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alt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alt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</a:t>
            </a: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s-ES" alt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energiaMinima</a:t>
            </a: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ES" alt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this.recargar</a:t>
            </a: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} </a:t>
            </a:r>
            <a:endParaRPr lang="es-ES" alt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dirty="0" err="1" smtClean="0"/>
              <a:t>Introducción</a:t>
            </a:r>
            <a:r>
              <a:rPr lang="en-US" altLang="es-AR" dirty="0" smtClean="0"/>
              <a:t> a la </a:t>
            </a:r>
            <a:r>
              <a:rPr lang="en-US" altLang="es-AR" dirty="0" err="1" smtClean="0"/>
              <a:t>Programación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Orientada</a:t>
            </a:r>
            <a:r>
              <a:rPr lang="en-US" altLang="es-AR" dirty="0" smtClean="0"/>
              <a:t> a </a:t>
            </a:r>
            <a:r>
              <a:rPr lang="en-US" altLang="es-AR" dirty="0" err="1" smtClean="0"/>
              <a:t>Objetos</a:t>
            </a:r>
            <a:endParaRPr lang="es-ES" altLang="es-AR" dirty="0" smtClean="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11163" y="1340768"/>
            <a:ext cx="84121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s-AR" sz="2800" dirty="0"/>
              <a:t>Dada la </a:t>
            </a:r>
            <a:r>
              <a:rPr lang="en-US" altLang="es-AR" sz="2800" dirty="0" err="1"/>
              <a:t>siguiente</a:t>
            </a:r>
            <a:r>
              <a:rPr lang="en-US" altLang="es-AR" sz="2800" dirty="0"/>
              <a:t> </a:t>
            </a:r>
            <a:r>
              <a:rPr lang="en-US" altLang="es-AR" sz="2800" dirty="0" err="1"/>
              <a:t>declaración</a:t>
            </a:r>
            <a:r>
              <a:rPr lang="en-US" altLang="es-AR" sz="2800" dirty="0"/>
              <a:t>: 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95176" y="4853012"/>
            <a:ext cx="7677224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s-AR" sz="2800" dirty="0"/>
              <a:t>La variable </a:t>
            </a:r>
            <a:r>
              <a:rPr lang="en-US" altLang="es-AR" sz="2800" b="1" dirty="0" smtClean="0">
                <a:latin typeface="Courier New" pitchFamily="49" charset="0"/>
                <a:cs typeface="Courier New" pitchFamily="49" charset="0"/>
              </a:rPr>
              <a:t>rob</a:t>
            </a:r>
            <a:r>
              <a:rPr lang="en-US" altLang="es-AR" sz="2800" dirty="0" smtClean="0"/>
              <a:t> se </a:t>
            </a:r>
            <a:r>
              <a:rPr lang="en-US" altLang="es-AR" sz="2800" dirty="0"/>
              <a:t>dice </a:t>
            </a:r>
            <a:r>
              <a:rPr lang="en-US" altLang="es-AR" sz="2800" dirty="0" err="1">
                <a:solidFill>
                  <a:srgbClr val="0000FF"/>
                </a:solidFill>
              </a:rPr>
              <a:t>polimórfica</a:t>
            </a:r>
            <a:r>
              <a:rPr lang="en-US" altLang="es-AR" sz="2800" dirty="0">
                <a:solidFill>
                  <a:srgbClr val="0000FF"/>
                </a:solidFill>
              </a:rPr>
              <a:t> </a:t>
            </a:r>
            <a:r>
              <a:rPr lang="en-US" altLang="es-AR" sz="2800" dirty="0" err="1"/>
              <a:t>porque</a:t>
            </a:r>
            <a:r>
              <a:rPr lang="en-US" altLang="es-AR" sz="2800" dirty="0"/>
              <a:t> </a:t>
            </a:r>
            <a:r>
              <a:rPr lang="en-US" altLang="es-AR" sz="2800" dirty="0" err="1"/>
              <a:t>puede</a:t>
            </a:r>
            <a:r>
              <a:rPr lang="en-US" altLang="es-AR" sz="2800" dirty="0"/>
              <a:t> </a:t>
            </a:r>
            <a:r>
              <a:rPr lang="en-US" altLang="es-AR" sz="2800" dirty="0" err="1"/>
              <a:t>referenciar</a:t>
            </a:r>
            <a:r>
              <a:rPr lang="en-US" altLang="es-AR" sz="2800" dirty="0"/>
              <a:t> a </a:t>
            </a:r>
            <a:r>
              <a:rPr lang="en-US" altLang="es-AR" sz="2800" dirty="0" err="1"/>
              <a:t>objetos</a:t>
            </a:r>
            <a:r>
              <a:rPr lang="en-US" altLang="es-AR" sz="2800" dirty="0"/>
              <a:t> de </a:t>
            </a:r>
            <a:r>
              <a:rPr lang="en-US" altLang="es-AR" sz="2800" dirty="0" err="1"/>
              <a:t>su</a:t>
            </a:r>
            <a:r>
              <a:rPr lang="en-US" altLang="es-AR" sz="2800" dirty="0"/>
              <a:t> </a:t>
            </a:r>
            <a:r>
              <a:rPr lang="en-US" altLang="es-AR" sz="2800" dirty="0" err="1"/>
              <a:t>propia</a:t>
            </a:r>
            <a:r>
              <a:rPr lang="en-US" altLang="es-AR" sz="2800" dirty="0"/>
              <a:t> </a:t>
            </a:r>
            <a:r>
              <a:rPr lang="en-US" altLang="es-AR" sz="2800" dirty="0" err="1"/>
              <a:t>clase</a:t>
            </a:r>
            <a:r>
              <a:rPr lang="en-US" altLang="es-AR" sz="2800" dirty="0"/>
              <a:t> o de </a:t>
            </a:r>
            <a:r>
              <a:rPr lang="en-US" altLang="es-AR" sz="2800" dirty="0" err="1"/>
              <a:t>cualquier</a:t>
            </a:r>
            <a:r>
              <a:rPr lang="en-US" altLang="es-AR" sz="2800" dirty="0"/>
              <a:t> </a:t>
            </a:r>
            <a:r>
              <a:rPr lang="en-US" altLang="es-AR" sz="2800" dirty="0" err="1"/>
              <a:t>clase</a:t>
            </a:r>
            <a:r>
              <a:rPr lang="en-US" altLang="es-AR" sz="2800" dirty="0"/>
              <a:t> </a:t>
            </a:r>
            <a:r>
              <a:rPr lang="en-US" altLang="es-AR" sz="2800" dirty="0" err="1"/>
              <a:t>derivada</a:t>
            </a:r>
            <a:r>
              <a:rPr lang="en-US" altLang="es-AR" sz="2800" dirty="0"/>
              <a:t>.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49300" y="2129755"/>
            <a:ext cx="735109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s-AR" sz="2400" b="1" dirty="0" smtClean="0">
                <a:latin typeface="Courier New" pitchFamily="49" charset="0"/>
              </a:rPr>
              <a:t>Robot rob;</a:t>
            </a:r>
            <a:endParaRPr lang="en-US" altLang="es-AR" sz="2400" b="1" dirty="0">
              <a:latin typeface="Courier New" pitchFamily="49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dirty="0" err="1" smtClean="0"/>
              <a:t>Introducción</a:t>
            </a:r>
            <a:r>
              <a:rPr lang="en-US" altLang="es-AR" dirty="0" smtClean="0"/>
              <a:t> a la </a:t>
            </a:r>
            <a:r>
              <a:rPr lang="en-US" altLang="es-AR" dirty="0" err="1" smtClean="0"/>
              <a:t>Programación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Orientada</a:t>
            </a:r>
            <a:r>
              <a:rPr lang="en-US" altLang="es-AR" dirty="0" smtClean="0"/>
              <a:t> a </a:t>
            </a:r>
            <a:r>
              <a:rPr lang="en-US" altLang="es-AR" dirty="0" err="1" smtClean="0"/>
              <a:t>Objetos</a:t>
            </a:r>
            <a:endParaRPr lang="es-ES" altLang="es-AR" dirty="0" smtClean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526604" y="4852317"/>
            <a:ext cx="764579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s-AR" sz="2800" dirty="0" smtClean="0"/>
              <a:t>La </a:t>
            </a:r>
            <a:r>
              <a:rPr lang="en-US" altLang="es-AR" sz="2800" dirty="0" err="1" smtClean="0"/>
              <a:t>asignación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es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>
                <a:solidFill>
                  <a:srgbClr val="0000FF"/>
                </a:solidFill>
              </a:rPr>
              <a:t>polimórfica</a:t>
            </a:r>
            <a:r>
              <a:rPr lang="en-US" altLang="es-AR" sz="2800" dirty="0" smtClean="0"/>
              <a:t>,</a:t>
            </a:r>
            <a:r>
              <a:rPr lang="en-US" altLang="es-AR" sz="2800" dirty="0" smtClean="0">
                <a:solidFill>
                  <a:srgbClr val="0000FF"/>
                </a:solidFill>
              </a:rPr>
              <a:t> </a:t>
            </a:r>
            <a:r>
              <a:rPr lang="en-US" altLang="es-AR" sz="2800" dirty="0" err="1" smtClean="0"/>
              <a:t>una</a:t>
            </a:r>
            <a:r>
              <a:rPr lang="en-US" altLang="es-AR" sz="2800" dirty="0" smtClean="0"/>
              <a:t> variable </a:t>
            </a:r>
            <a:r>
              <a:rPr lang="en-US" altLang="es-AR" sz="2800" dirty="0" err="1" smtClean="0"/>
              <a:t>declarada</a:t>
            </a:r>
            <a:r>
              <a:rPr lang="en-US" altLang="es-AR" sz="2800" dirty="0" smtClean="0"/>
              <a:t> de </a:t>
            </a:r>
            <a:r>
              <a:rPr lang="en-US" altLang="es-AR" sz="2800" dirty="0" err="1" smtClean="0"/>
              <a:t>una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clase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queda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ligada</a:t>
            </a:r>
            <a:r>
              <a:rPr lang="en-US" altLang="es-AR" sz="2800" dirty="0" smtClean="0"/>
              <a:t> a un </a:t>
            </a:r>
            <a:r>
              <a:rPr lang="en-US" altLang="es-AR" sz="2800" dirty="0" err="1" smtClean="0"/>
              <a:t>objeto</a:t>
            </a:r>
            <a:r>
              <a:rPr lang="en-US" altLang="es-AR" sz="2800" dirty="0" smtClean="0"/>
              <a:t> de </a:t>
            </a:r>
            <a:r>
              <a:rPr lang="en-US" altLang="es-AR" sz="2800" dirty="0" err="1" smtClean="0"/>
              <a:t>una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clase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derivada</a:t>
            </a:r>
            <a:r>
              <a:rPr lang="en-US" altLang="es-AR" sz="2800" dirty="0" smtClean="0"/>
              <a:t>. </a:t>
            </a:r>
            <a:endParaRPr lang="en-US" altLang="es-AR" sz="2800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49300" y="2132856"/>
            <a:ext cx="735109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s-AR" sz="2400" b="1" dirty="0" smtClean="0">
                <a:latin typeface="Courier New" pitchFamily="49" charset="0"/>
              </a:rPr>
              <a:t>Robot rob;</a:t>
            </a:r>
            <a:endParaRPr lang="en-US" altLang="es-AR" sz="2400" b="1" dirty="0">
              <a:latin typeface="Courier New" pitchFamily="49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55576" y="2640013"/>
            <a:ext cx="70567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s-AR" sz="2400" b="1" dirty="0" smtClean="0">
                <a:latin typeface="Courier New" pitchFamily="49" charset="0"/>
              </a:rPr>
              <a:t>rob= </a:t>
            </a:r>
            <a:r>
              <a:rPr lang="en-US" altLang="es-AR" sz="2400" b="1" dirty="0">
                <a:latin typeface="Courier New" pitchFamily="49" charset="0"/>
              </a:rPr>
              <a:t>new </a:t>
            </a:r>
            <a:r>
              <a:rPr lang="en-US" altLang="es-AR" sz="2400" b="1" dirty="0" err="1" smtClean="0">
                <a:latin typeface="Courier New" pitchFamily="49" charset="0"/>
              </a:rPr>
              <a:t>RobotAlfa</a:t>
            </a:r>
            <a:r>
              <a:rPr lang="en-US" altLang="es-AR" sz="2400" b="1" dirty="0" smtClean="0">
                <a:latin typeface="Courier New" pitchFamily="49" charset="0"/>
              </a:rPr>
              <a:t> (123) </a:t>
            </a:r>
            <a:r>
              <a:rPr lang="en-US" altLang="es-AR" sz="2400" b="1" dirty="0">
                <a:latin typeface="Courier New" pitchFamily="49" charset="0"/>
              </a:rPr>
              <a:t>;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dirty="0" err="1" smtClean="0"/>
              <a:t>Introducción</a:t>
            </a:r>
            <a:r>
              <a:rPr lang="en-US" altLang="es-AR" dirty="0" smtClean="0"/>
              <a:t> a la </a:t>
            </a:r>
            <a:r>
              <a:rPr lang="en-US" altLang="es-AR" dirty="0" err="1" smtClean="0"/>
              <a:t>Programación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Orientada</a:t>
            </a:r>
            <a:r>
              <a:rPr lang="en-US" altLang="es-AR" dirty="0" smtClean="0"/>
              <a:t> a </a:t>
            </a:r>
            <a:r>
              <a:rPr lang="en-US" altLang="es-AR" dirty="0" err="1" smtClean="0"/>
              <a:t>Objetos</a:t>
            </a:r>
            <a:endParaRPr lang="es-ES" altLang="es-AR" dirty="0" smtClean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526604" y="4853478"/>
            <a:ext cx="764579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s-AR" sz="2800" dirty="0" err="1" smtClean="0"/>
              <a:t>Cuando</a:t>
            </a:r>
            <a:r>
              <a:rPr lang="en-US" altLang="es-AR" sz="2800" dirty="0" smtClean="0"/>
              <a:t> el </a:t>
            </a:r>
            <a:r>
              <a:rPr lang="en-US" altLang="es-AR" sz="2800" dirty="0" err="1" smtClean="0"/>
              <a:t>método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está</a:t>
            </a:r>
            <a:r>
              <a:rPr lang="en-US" altLang="es-AR" sz="2800" dirty="0" smtClean="0"/>
              <a:t> </a:t>
            </a:r>
            <a:r>
              <a:rPr lang="en-US" altLang="es-AR" sz="2800" b="1" dirty="0" err="1" smtClean="0"/>
              <a:t>redefinido</a:t>
            </a:r>
            <a:r>
              <a:rPr lang="en-US" altLang="es-AR" sz="2800" dirty="0" smtClean="0"/>
              <a:t>, </a:t>
            </a:r>
            <a:r>
              <a:rPr lang="en-US" altLang="es-AR" sz="2800" dirty="0" err="1" smtClean="0"/>
              <a:t>ligadura</a:t>
            </a:r>
            <a:r>
              <a:rPr lang="en-US" altLang="es-AR" sz="2800" dirty="0" smtClean="0"/>
              <a:t> de </a:t>
            </a:r>
            <a:r>
              <a:rPr lang="en-US" altLang="es-AR" sz="2800" dirty="0" err="1" smtClean="0"/>
              <a:t>código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es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>
                <a:solidFill>
                  <a:srgbClr val="0000FF"/>
                </a:solidFill>
              </a:rPr>
              <a:t>dinámica</a:t>
            </a:r>
            <a:r>
              <a:rPr lang="en-US" altLang="es-AR" sz="2800" dirty="0" smtClean="0"/>
              <a:t>,</a:t>
            </a:r>
            <a:r>
              <a:rPr lang="en-US" altLang="es-AR" sz="2800" dirty="0" smtClean="0">
                <a:solidFill>
                  <a:srgbClr val="0000FF"/>
                </a:solidFill>
              </a:rPr>
              <a:t> </a:t>
            </a:r>
            <a:r>
              <a:rPr lang="en-US" altLang="es-AR" sz="2800" dirty="0" smtClean="0"/>
              <a:t>la </a:t>
            </a:r>
            <a:r>
              <a:rPr lang="en-US" altLang="es-AR" sz="2800" b="1" dirty="0" err="1" smtClean="0"/>
              <a:t>clase</a:t>
            </a:r>
            <a:r>
              <a:rPr lang="en-US" altLang="es-AR" sz="2800" b="1" dirty="0" smtClean="0"/>
              <a:t> del </a:t>
            </a:r>
            <a:r>
              <a:rPr lang="en-US" altLang="es-AR" sz="2800" b="1" dirty="0" err="1" smtClean="0"/>
              <a:t>objeto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determina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qué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método</a:t>
            </a:r>
            <a:r>
              <a:rPr lang="en-US" altLang="es-AR" sz="2800" dirty="0" smtClean="0"/>
              <a:t> se </a:t>
            </a:r>
            <a:r>
              <a:rPr lang="en-US" altLang="es-AR" sz="2800" dirty="0" err="1" smtClean="0"/>
              <a:t>ejecuta</a:t>
            </a:r>
            <a:r>
              <a:rPr lang="en-US" altLang="es-AR" sz="2800" dirty="0" smtClean="0"/>
              <a:t> en </a:t>
            </a:r>
            <a:r>
              <a:rPr lang="en-US" altLang="es-AR" sz="2800" dirty="0" err="1" smtClean="0"/>
              <a:t>respuesta</a:t>
            </a:r>
            <a:r>
              <a:rPr lang="en-US" altLang="es-AR" sz="2800" dirty="0" smtClean="0"/>
              <a:t> a </a:t>
            </a:r>
            <a:r>
              <a:rPr lang="en-US" altLang="es-AR" sz="2800" dirty="0" err="1" smtClean="0"/>
              <a:t>cada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mensaje</a:t>
            </a:r>
            <a:r>
              <a:rPr lang="en-US" altLang="es-AR" sz="2800" dirty="0" smtClean="0"/>
              <a:t>. </a:t>
            </a:r>
            <a:endParaRPr lang="en-US" altLang="es-AR" sz="2800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49300" y="2132856"/>
            <a:ext cx="735109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s-AR" sz="2400" b="1" dirty="0" smtClean="0">
                <a:latin typeface="Courier New" pitchFamily="49" charset="0"/>
              </a:rPr>
              <a:t>Robot rob;</a:t>
            </a:r>
            <a:endParaRPr lang="en-US" altLang="es-AR" sz="2400" b="1" dirty="0">
              <a:latin typeface="Courier New" pitchFamily="49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55576" y="2658245"/>
            <a:ext cx="7056784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s-AR" sz="2400" b="1" dirty="0" smtClean="0">
                <a:latin typeface="Courier New" pitchFamily="49" charset="0"/>
              </a:rPr>
              <a:t>rob= </a:t>
            </a:r>
            <a:r>
              <a:rPr lang="en-US" altLang="es-AR" sz="2400" b="1" dirty="0">
                <a:latin typeface="Courier New" pitchFamily="49" charset="0"/>
              </a:rPr>
              <a:t>new </a:t>
            </a:r>
            <a:r>
              <a:rPr lang="en-US" altLang="es-AR" sz="2400" b="1" dirty="0" err="1" smtClean="0">
                <a:latin typeface="Courier New" pitchFamily="49" charset="0"/>
              </a:rPr>
              <a:t>RobotAlfa</a:t>
            </a:r>
            <a:r>
              <a:rPr lang="en-US" altLang="es-AR" sz="2400" b="1" dirty="0" smtClean="0">
                <a:latin typeface="Courier New" pitchFamily="49" charset="0"/>
              </a:rPr>
              <a:t> (123) ;</a:t>
            </a:r>
          </a:p>
          <a:p>
            <a:pPr>
              <a:spcBef>
                <a:spcPct val="30000"/>
              </a:spcBef>
            </a:pPr>
            <a:r>
              <a:rPr lang="en-US" altLang="es-AR" sz="2400" b="1" dirty="0">
                <a:latin typeface="Courier New" pitchFamily="49" charset="0"/>
              </a:rPr>
              <a:t>i</a:t>
            </a:r>
            <a:r>
              <a:rPr lang="en-US" altLang="es-AR" sz="2400" b="1" dirty="0" smtClean="0">
                <a:latin typeface="Courier New" pitchFamily="49" charset="0"/>
              </a:rPr>
              <a:t>f (</a:t>
            </a:r>
            <a:r>
              <a:rPr lang="en-US" altLang="es-AR" sz="2400" b="1" dirty="0" err="1" smtClean="0">
                <a:latin typeface="Courier New" pitchFamily="49" charset="0"/>
              </a:rPr>
              <a:t>rob.cantAutos</a:t>
            </a:r>
            <a:r>
              <a:rPr lang="en-US" altLang="es-AR" sz="2400" b="1" dirty="0" smtClean="0">
                <a:latin typeface="Courier New" pitchFamily="49" charset="0"/>
              </a:rPr>
              <a:t>()&gt;1)</a:t>
            </a:r>
          </a:p>
          <a:p>
            <a:pPr>
              <a:spcBef>
                <a:spcPct val="30000"/>
              </a:spcBef>
            </a:pPr>
            <a:r>
              <a:rPr lang="en-US" altLang="es-AR" sz="2400" b="1" dirty="0">
                <a:latin typeface="Courier New" pitchFamily="49" charset="0"/>
              </a:rPr>
              <a:t> </a:t>
            </a:r>
            <a:r>
              <a:rPr lang="en-US" altLang="es-AR" sz="2400" b="1" dirty="0" smtClean="0">
                <a:latin typeface="Courier New" pitchFamily="49" charset="0"/>
              </a:rPr>
              <a:t> </a:t>
            </a:r>
            <a:r>
              <a:rPr lang="en-US" altLang="es-AR" sz="2400" b="1" dirty="0" err="1" smtClean="0">
                <a:latin typeface="Courier New" pitchFamily="49" charset="0"/>
              </a:rPr>
              <a:t>rob.armarAuto</a:t>
            </a:r>
            <a:r>
              <a:rPr lang="en-US" altLang="es-AR" sz="2400" b="1" dirty="0" smtClean="0">
                <a:latin typeface="Courier New" pitchFamily="49" charset="0"/>
              </a:rPr>
              <a:t>();</a:t>
            </a:r>
            <a:endParaRPr lang="en-US" altLang="es-AR" sz="2400" b="1" dirty="0">
              <a:latin typeface="Courier New" pitchFamily="49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68178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dirty="0" err="1" smtClean="0"/>
              <a:t>Introducción</a:t>
            </a:r>
            <a:r>
              <a:rPr lang="en-US" altLang="es-AR" dirty="0" smtClean="0"/>
              <a:t> a la </a:t>
            </a:r>
            <a:r>
              <a:rPr lang="en-US" altLang="es-AR" dirty="0" err="1" smtClean="0"/>
              <a:t>Programación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Orientada</a:t>
            </a:r>
            <a:r>
              <a:rPr lang="en-US" altLang="es-AR" dirty="0" smtClean="0"/>
              <a:t> a </a:t>
            </a:r>
            <a:r>
              <a:rPr lang="en-US" altLang="es-AR" dirty="0" err="1" smtClean="0"/>
              <a:t>Objetos</a:t>
            </a:r>
            <a:endParaRPr lang="es-ES" altLang="es-AR" dirty="0" smtClean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526604" y="4851157"/>
            <a:ext cx="76457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s-AR" sz="2800" dirty="0" smtClean="0"/>
              <a:t>El </a:t>
            </a:r>
            <a:r>
              <a:rPr lang="en-US" altLang="es-AR" sz="2800" dirty="0" err="1" smtClean="0"/>
              <a:t>chequeo</a:t>
            </a:r>
            <a:r>
              <a:rPr lang="en-US" altLang="es-AR" sz="2800" dirty="0" smtClean="0"/>
              <a:t> de </a:t>
            </a:r>
            <a:r>
              <a:rPr lang="en-US" altLang="es-AR" sz="2800" dirty="0" err="1" smtClean="0"/>
              <a:t>tipos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es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>
                <a:solidFill>
                  <a:srgbClr val="0000FF"/>
                </a:solidFill>
              </a:rPr>
              <a:t>estático</a:t>
            </a:r>
            <a:r>
              <a:rPr lang="en-US" altLang="es-AR" sz="2800" dirty="0" smtClean="0"/>
              <a:t>,</a:t>
            </a:r>
            <a:r>
              <a:rPr lang="en-US" altLang="es-AR" sz="2800" dirty="0" smtClean="0">
                <a:solidFill>
                  <a:srgbClr val="0000FF"/>
                </a:solidFill>
              </a:rPr>
              <a:t> </a:t>
            </a:r>
            <a:r>
              <a:rPr lang="en-US" altLang="es-AR" sz="2800" dirty="0" smtClean="0"/>
              <a:t>la </a:t>
            </a:r>
            <a:r>
              <a:rPr lang="en-US" altLang="es-AR" sz="2800" b="1" dirty="0" err="1" smtClean="0"/>
              <a:t>declaración</a:t>
            </a:r>
            <a:r>
              <a:rPr lang="en-US" altLang="es-AR" sz="2800" b="1" dirty="0" smtClean="0"/>
              <a:t> de la variable </a:t>
            </a:r>
            <a:r>
              <a:rPr lang="en-US" altLang="es-AR" sz="2800" dirty="0" err="1" smtClean="0"/>
              <a:t>determina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qué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mensajes</a:t>
            </a:r>
            <a:r>
              <a:rPr lang="en-US" altLang="es-AR" sz="2800" dirty="0" smtClean="0"/>
              <a:t> se </a:t>
            </a:r>
            <a:r>
              <a:rPr lang="en-US" altLang="es-AR" sz="2800" dirty="0" err="1" smtClean="0"/>
              <a:t>pueden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enviar</a:t>
            </a:r>
            <a:r>
              <a:rPr lang="en-US" altLang="es-AR" sz="2800" dirty="0" smtClean="0"/>
              <a:t>.</a:t>
            </a:r>
            <a:endParaRPr lang="en-US" altLang="es-AR" sz="2800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49300" y="2132856"/>
            <a:ext cx="735109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s-AR" sz="2400" b="1" dirty="0" smtClean="0">
                <a:latin typeface="Courier New" pitchFamily="49" charset="0"/>
              </a:rPr>
              <a:t>Robot rob;</a:t>
            </a:r>
            <a:endParaRPr lang="en-US" altLang="es-AR" sz="2400" b="1" dirty="0">
              <a:latin typeface="Courier New" pitchFamily="49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55576" y="2658245"/>
            <a:ext cx="7056784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s-AR" sz="2400" b="1" dirty="0" smtClean="0">
                <a:latin typeface="Courier New" pitchFamily="49" charset="0"/>
              </a:rPr>
              <a:t>rob= </a:t>
            </a:r>
            <a:r>
              <a:rPr lang="en-US" altLang="es-AR" sz="2400" b="1" dirty="0">
                <a:latin typeface="Courier New" pitchFamily="49" charset="0"/>
              </a:rPr>
              <a:t>new </a:t>
            </a:r>
            <a:r>
              <a:rPr lang="en-US" altLang="es-AR" sz="2400" b="1" dirty="0" err="1" smtClean="0">
                <a:latin typeface="Courier New" pitchFamily="49" charset="0"/>
              </a:rPr>
              <a:t>RobotAlfa</a:t>
            </a:r>
            <a:r>
              <a:rPr lang="en-US" altLang="es-AR" sz="2400" b="1" dirty="0" smtClean="0">
                <a:latin typeface="Courier New" pitchFamily="49" charset="0"/>
              </a:rPr>
              <a:t> (123) ;</a:t>
            </a:r>
          </a:p>
          <a:p>
            <a:pPr>
              <a:spcBef>
                <a:spcPct val="30000"/>
              </a:spcBef>
            </a:pPr>
            <a:r>
              <a:rPr lang="en-US" altLang="es-AR" sz="2400" b="1" dirty="0">
                <a:latin typeface="Courier New" pitchFamily="49" charset="0"/>
              </a:rPr>
              <a:t>i</a:t>
            </a:r>
            <a:r>
              <a:rPr lang="en-US" altLang="es-AR" sz="2400" b="1" dirty="0" smtClean="0">
                <a:latin typeface="Courier New" pitchFamily="49" charset="0"/>
              </a:rPr>
              <a:t>f (</a:t>
            </a:r>
            <a:r>
              <a:rPr lang="en-US" altLang="es-AR" sz="2400" b="1" dirty="0" err="1" smtClean="0">
                <a:latin typeface="Courier New" pitchFamily="49" charset="0"/>
              </a:rPr>
              <a:t>rob.cantCamiones</a:t>
            </a:r>
            <a:r>
              <a:rPr lang="en-US" altLang="es-AR" sz="2400" b="1" dirty="0" smtClean="0">
                <a:latin typeface="Courier New" pitchFamily="49" charset="0"/>
              </a:rPr>
              <a:t>()&gt;1)</a:t>
            </a:r>
          </a:p>
          <a:p>
            <a:pPr>
              <a:spcBef>
                <a:spcPct val="30000"/>
              </a:spcBef>
            </a:pPr>
            <a:r>
              <a:rPr lang="en-US" altLang="es-AR" sz="2400" b="1" dirty="0">
                <a:latin typeface="Courier New" pitchFamily="49" charset="0"/>
              </a:rPr>
              <a:t> </a:t>
            </a:r>
            <a:r>
              <a:rPr lang="en-US" altLang="es-AR" sz="2400" b="1" dirty="0" smtClean="0">
                <a:latin typeface="Courier New" pitchFamily="49" charset="0"/>
              </a:rPr>
              <a:t> </a:t>
            </a:r>
            <a:r>
              <a:rPr lang="en-US" altLang="es-AR" sz="2400" b="1" dirty="0" err="1" smtClean="0">
                <a:latin typeface="Courier New" pitchFamily="49" charset="0"/>
              </a:rPr>
              <a:t>rob.armarCamion</a:t>
            </a:r>
            <a:r>
              <a:rPr lang="en-US" altLang="es-AR" sz="2400" b="1" dirty="0" smtClean="0">
                <a:latin typeface="Courier New" pitchFamily="49" charset="0"/>
              </a:rPr>
              <a:t>();</a:t>
            </a:r>
            <a:endParaRPr lang="en-US" altLang="es-AR" sz="2400" b="1" dirty="0">
              <a:latin typeface="Courier New" pitchFamily="49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5895894" y="309158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rgbClr val="FF0000"/>
                </a:solidFill>
              </a:rPr>
              <a:t>ERROR</a:t>
            </a:r>
            <a:endParaRPr lang="es-AR" sz="2800" b="1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940152" y="348184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rgbClr val="FF0000"/>
                </a:solidFill>
              </a:rPr>
              <a:t>ERROR</a:t>
            </a:r>
            <a:endParaRPr lang="es-A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1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dirty="0" err="1" smtClean="0"/>
              <a:t>Introducción</a:t>
            </a:r>
            <a:r>
              <a:rPr lang="en-US" altLang="es-AR" dirty="0" smtClean="0"/>
              <a:t> a la </a:t>
            </a:r>
            <a:r>
              <a:rPr lang="en-US" altLang="es-AR" dirty="0" err="1" smtClean="0"/>
              <a:t>Programación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Orientada</a:t>
            </a:r>
            <a:r>
              <a:rPr lang="en-US" altLang="es-AR" dirty="0" smtClean="0"/>
              <a:t> a </a:t>
            </a:r>
            <a:r>
              <a:rPr lang="en-US" altLang="es-AR" dirty="0" err="1" smtClean="0"/>
              <a:t>Objetos</a:t>
            </a:r>
            <a:endParaRPr lang="es-ES" altLang="es-AR" dirty="0" smtClean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526604" y="4853478"/>
            <a:ext cx="764579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s-AR" sz="2800" dirty="0" smtClean="0"/>
              <a:t>El </a:t>
            </a:r>
            <a:r>
              <a:rPr lang="en-US" altLang="es-AR" sz="2800" dirty="0" err="1" smtClean="0"/>
              <a:t>chequeo</a:t>
            </a:r>
            <a:r>
              <a:rPr lang="en-US" altLang="es-AR" sz="2800" dirty="0" smtClean="0"/>
              <a:t> de </a:t>
            </a:r>
            <a:r>
              <a:rPr lang="en-US" altLang="es-AR" sz="2800" dirty="0" err="1" smtClean="0"/>
              <a:t>tipos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también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rechaza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una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asignación</a:t>
            </a:r>
            <a:r>
              <a:rPr lang="en-US" altLang="es-AR" sz="2800" dirty="0" smtClean="0"/>
              <a:t> en la </a:t>
            </a:r>
            <a:r>
              <a:rPr lang="en-US" altLang="es-AR" sz="2800" dirty="0" err="1" smtClean="0"/>
              <a:t>cual</a:t>
            </a:r>
            <a:r>
              <a:rPr lang="en-US" altLang="es-AR" sz="2800" dirty="0" smtClean="0"/>
              <a:t> el </a:t>
            </a:r>
            <a:r>
              <a:rPr lang="en-US" altLang="es-AR" sz="2800" dirty="0" err="1" smtClean="0"/>
              <a:t>tipo</a:t>
            </a:r>
            <a:r>
              <a:rPr lang="en-US" altLang="es-AR" sz="2800" dirty="0" smtClean="0"/>
              <a:t> de la variable a la </a:t>
            </a:r>
            <a:r>
              <a:rPr lang="en-US" altLang="es-AR" sz="2800" dirty="0" err="1" smtClean="0"/>
              <a:t>izquierda</a:t>
            </a:r>
            <a:r>
              <a:rPr lang="en-US" altLang="es-AR" sz="2800" dirty="0" smtClean="0"/>
              <a:t> de la </a:t>
            </a:r>
            <a:r>
              <a:rPr lang="en-US" altLang="es-AR" sz="2800" dirty="0" err="1" smtClean="0"/>
              <a:t>asignación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es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más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específico</a:t>
            </a:r>
            <a:r>
              <a:rPr lang="en-US" altLang="es-AR" sz="2800" dirty="0" smtClean="0"/>
              <a:t> que el </a:t>
            </a:r>
            <a:r>
              <a:rPr lang="en-US" altLang="es-AR" sz="2800" dirty="0" err="1" smtClean="0"/>
              <a:t>tipo</a:t>
            </a:r>
            <a:r>
              <a:rPr lang="en-US" altLang="es-AR" sz="2800" dirty="0" smtClean="0"/>
              <a:t> de la </a:t>
            </a:r>
            <a:r>
              <a:rPr lang="en-US" altLang="es-AR" sz="2800" dirty="0" err="1" smtClean="0"/>
              <a:t>derecha</a:t>
            </a:r>
            <a:r>
              <a:rPr lang="en-US" altLang="es-AR" sz="2800" dirty="0" smtClean="0"/>
              <a:t>.</a:t>
            </a:r>
            <a:endParaRPr lang="en-US" altLang="es-AR" sz="2800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49300" y="2132856"/>
            <a:ext cx="7351092" cy="94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s-AR" sz="2400" b="1" dirty="0" smtClean="0">
                <a:latin typeface="Courier New" pitchFamily="49" charset="0"/>
              </a:rPr>
              <a:t>Robot rob = new Robot (123);</a:t>
            </a:r>
          </a:p>
          <a:p>
            <a:pPr>
              <a:spcBef>
                <a:spcPct val="30000"/>
              </a:spcBef>
            </a:pPr>
            <a:r>
              <a:rPr lang="en-US" altLang="es-AR" sz="2400" b="1" dirty="0" err="1" smtClean="0">
                <a:latin typeface="Courier New" pitchFamily="49" charset="0"/>
              </a:rPr>
              <a:t>RobotAlfa</a:t>
            </a:r>
            <a:r>
              <a:rPr lang="en-US" altLang="es-AR" sz="2400" b="1" dirty="0" smtClean="0">
                <a:latin typeface="Courier New" pitchFamily="49" charset="0"/>
              </a:rPr>
              <a:t> bob1,bob2;</a:t>
            </a:r>
            <a:endParaRPr lang="en-US" altLang="es-AR" sz="2400" b="1" dirty="0">
              <a:latin typeface="Courier New" pitchFamily="49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55576" y="3039343"/>
            <a:ext cx="7056784" cy="94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s-AR" sz="2400" b="1" dirty="0" smtClean="0">
                <a:latin typeface="Courier New" pitchFamily="49" charset="0"/>
              </a:rPr>
              <a:t>bob1= </a:t>
            </a:r>
            <a:r>
              <a:rPr lang="en-US" altLang="es-AR" sz="2400" b="1" dirty="0">
                <a:latin typeface="Courier New" pitchFamily="49" charset="0"/>
              </a:rPr>
              <a:t>new </a:t>
            </a:r>
            <a:r>
              <a:rPr lang="en-US" altLang="es-AR" sz="2400" b="1" dirty="0" smtClean="0">
                <a:latin typeface="Courier New" pitchFamily="49" charset="0"/>
              </a:rPr>
              <a:t>Robot (124) ;</a:t>
            </a:r>
          </a:p>
          <a:p>
            <a:pPr>
              <a:spcBef>
                <a:spcPct val="30000"/>
              </a:spcBef>
            </a:pPr>
            <a:r>
              <a:rPr lang="en-US" altLang="es-AR" sz="2400" b="1" dirty="0">
                <a:latin typeface="Courier New" pitchFamily="49" charset="0"/>
              </a:rPr>
              <a:t>b</a:t>
            </a:r>
            <a:r>
              <a:rPr lang="en-US" altLang="es-AR" sz="2400" b="1" dirty="0" smtClean="0">
                <a:latin typeface="Courier New" pitchFamily="49" charset="0"/>
              </a:rPr>
              <a:t>ob2 = rob;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652120" y="2953875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rgbClr val="FF0000"/>
                </a:solidFill>
              </a:rPr>
              <a:t>ERROR</a:t>
            </a:r>
            <a:endParaRPr lang="es-AR" sz="2800" b="1" dirty="0">
              <a:solidFill>
                <a:srgbClr val="FF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652120" y="348184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rgbClr val="FF0000"/>
                </a:solidFill>
              </a:rPr>
              <a:t>ERROR</a:t>
            </a:r>
            <a:endParaRPr lang="es-A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68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dirty="0" err="1" smtClean="0"/>
              <a:t>Introducción</a:t>
            </a:r>
            <a:r>
              <a:rPr lang="en-US" altLang="es-AR" dirty="0" smtClean="0"/>
              <a:t> a la </a:t>
            </a:r>
            <a:r>
              <a:rPr lang="en-US" altLang="es-AR" dirty="0" err="1" smtClean="0"/>
              <a:t>Programación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Orientada</a:t>
            </a:r>
            <a:r>
              <a:rPr lang="en-US" altLang="es-AR" dirty="0" smtClean="0"/>
              <a:t> a </a:t>
            </a:r>
            <a:r>
              <a:rPr lang="en-US" altLang="es-AR" dirty="0" err="1" smtClean="0"/>
              <a:t>Objetos</a:t>
            </a:r>
            <a:endParaRPr lang="es-ES" altLang="es-AR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49300" y="2132856"/>
            <a:ext cx="735109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s-AR" sz="2400" b="1" dirty="0" smtClean="0">
                <a:latin typeface="Courier New" pitchFamily="49" charset="0"/>
              </a:rPr>
              <a:t>Robot rob;</a:t>
            </a:r>
            <a:endParaRPr lang="en-US" altLang="es-AR" sz="2400" b="1" dirty="0">
              <a:latin typeface="Courier New" pitchFamily="49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55576" y="2658245"/>
            <a:ext cx="7056784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s-AR" sz="2400" b="1" dirty="0" smtClean="0">
                <a:latin typeface="Courier New" pitchFamily="49" charset="0"/>
              </a:rPr>
              <a:t>rob= </a:t>
            </a:r>
            <a:r>
              <a:rPr lang="en-US" altLang="es-AR" sz="2400" b="1" dirty="0">
                <a:latin typeface="Courier New" pitchFamily="49" charset="0"/>
              </a:rPr>
              <a:t>new </a:t>
            </a:r>
            <a:r>
              <a:rPr lang="en-US" altLang="es-AR" sz="2400" b="1" dirty="0" smtClean="0">
                <a:latin typeface="Courier New" pitchFamily="49" charset="0"/>
              </a:rPr>
              <a:t>Robot (123) ;</a:t>
            </a:r>
          </a:p>
          <a:p>
            <a:pPr>
              <a:spcBef>
                <a:spcPct val="30000"/>
              </a:spcBef>
            </a:pPr>
            <a:r>
              <a:rPr lang="en-US" altLang="es-AR" sz="2400" b="1" dirty="0" err="1" smtClean="0">
                <a:latin typeface="Courier New" pitchFamily="49" charset="0"/>
              </a:rPr>
              <a:t>Caja</a:t>
            </a:r>
            <a:r>
              <a:rPr lang="en-US" altLang="es-AR" sz="2400" b="1" dirty="0" smtClean="0">
                <a:latin typeface="Courier New" pitchFamily="49" charset="0"/>
              </a:rPr>
              <a:t> </a:t>
            </a:r>
            <a:r>
              <a:rPr lang="en-US" altLang="es-AR" sz="2400" b="1" dirty="0" err="1" smtClean="0">
                <a:latin typeface="Courier New" pitchFamily="49" charset="0"/>
              </a:rPr>
              <a:t>caja</a:t>
            </a:r>
            <a:r>
              <a:rPr lang="en-US" altLang="es-AR" sz="2400" b="1" dirty="0" smtClean="0">
                <a:latin typeface="Courier New" pitchFamily="49" charset="0"/>
              </a:rPr>
              <a:t> = new </a:t>
            </a:r>
            <a:r>
              <a:rPr lang="en-US" altLang="es-AR" sz="2400" b="1" dirty="0" err="1" smtClean="0">
                <a:latin typeface="Courier New" pitchFamily="49" charset="0"/>
              </a:rPr>
              <a:t>Caja</a:t>
            </a:r>
            <a:r>
              <a:rPr lang="en-US" altLang="es-AR" sz="2400" b="1" dirty="0" smtClean="0">
                <a:latin typeface="Courier New" pitchFamily="49" charset="0"/>
              </a:rPr>
              <a:t>();</a:t>
            </a:r>
          </a:p>
          <a:p>
            <a:pPr>
              <a:spcBef>
                <a:spcPct val="30000"/>
              </a:spcBef>
            </a:pPr>
            <a:r>
              <a:rPr lang="en-US" altLang="es-AR" sz="2400" b="1" dirty="0" err="1" smtClean="0">
                <a:latin typeface="Courier New" pitchFamily="49" charset="0"/>
              </a:rPr>
              <a:t>rob.abrirCaja</a:t>
            </a:r>
            <a:r>
              <a:rPr lang="en-US" altLang="es-AR" sz="2400" b="1" dirty="0" smtClean="0">
                <a:latin typeface="Courier New" pitchFamily="49" charset="0"/>
              </a:rPr>
              <a:t>(</a:t>
            </a:r>
            <a:r>
              <a:rPr lang="en-US" altLang="es-AR" sz="2400" b="1" dirty="0" err="1" smtClean="0">
                <a:latin typeface="Courier New" pitchFamily="49" charset="0"/>
              </a:rPr>
              <a:t>caja</a:t>
            </a:r>
            <a:r>
              <a:rPr lang="en-US" altLang="es-AR" sz="2400" b="1" dirty="0" smtClean="0">
                <a:latin typeface="Courier New" pitchFamily="49" charset="0"/>
              </a:rPr>
              <a:t>);</a:t>
            </a:r>
            <a:endParaRPr lang="en-US" altLang="es-AR" sz="2400" b="1" dirty="0">
              <a:latin typeface="Courier New" pitchFamily="49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683568" y="4365104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>
                <a:solidFill>
                  <a:schemeClr val="tx2"/>
                </a:solidFill>
              </a:rPr>
              <a:t>El mensaje se liga al método definido en </a:t>
            </a:r>
            <a:r>
              <a:rPr lang="es-AR" sz="2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Robot</a:t>
            </a:r>
            <a:r>
              <a:rPr lang="es-AR" sz="2800" dirty="0" smtClean="0">
                <a:solidFill>
                  <a:schemeClr val="tx2"/>
                </a:solidFill>
              </a:rPr>
              <a:t>. </a:t>
            </a:r>
            <a:endParaRPr lang="es-A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1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7"/>
          <p:cNvSpPr txBox="1">
            <a:spLocks noChangeArrowheads="1"/>
          </p:cNvSpPr>
          <p:nvPr/>
        </p:nvSpPr>
        <p:spPr bwMode="auto">
          <a:xfrm>
            <a:off x="284163" y="960438"/>
            <a:ext cx="82486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AR" altLang="es-AR" sz="2800" b="1">
                <a:solidFill>
                  <a:srgbClr val="2F2B20"/>
                </a:solidFill>
                <a:cs typeface="Times New Roman" pitchFamily="18" charset="0"/>
              </a:rPr>
              <a:t>Simplicidad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AR" altLang="es-AR" sz="2800">
                <a:solidFill>
                  <a:srgbClr val="2F2B20"/>
                </a:solidFill>
                <a:cs typeface="Times New Roman" pitchFamily="18" charset="0"/>
              </a:rPr>
              <a:t>Un producto de software es simple si es fácil de usar, su interfaz es amigable y no requiere demasiado entrenamiento ni capacitación por parte del usuario.</a:t>
            </a:r>
            <a:endParaRPr lang="es-ES" altLang="es-AR" sz="2800">
              <a:solidFill>
                <a:srgbClr val="2F2B20"/>
              </a:solidFill>
              <a:cs typeface="Times New Roman" pitchFamily="18" charset="0"/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323850" y="2760663"/>
            <a:ext cx="78168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AR" sz="2800" b="1">
                <a:solidFill>
                  <a:srgbClr val="2F2B20"/>
                </a:solidFill>
              </a:rPr>
              <a:t>Robustez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AR" sz="2800">
                <a:solidFill>
                  <a:srgbClr val="2F2B20"/>
                </a:solidFill>
              </a:rPr>
              <a:t>Un producto de software es robusto se reacciona adecuadamente aun en circunstancias no especificadas en los requerimientos.</a:t>
            </a:r>
            <a:endParaRPr lang="es-AR" altLang="es-AR" sz="2800">
              <a:solidFill>
                <a:srgbClr val="2F2B20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96850" y="-28575"/>
            <a:ext cx="7543800" cy="108108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ES_tradnl" sz="3200" b="1" dirty="0" smtClean="0"/>
              <a:t>Calidad de Software</a:t>
            </a:r>
            <a:endParaRPr lang="es-AR" sz="3200" b="1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25438" y="4583113"/>
            <a:ext cx="82486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AR" altLang="es-AR" sz="2800" b="1" dirty="0">
                <a:solidFill>
                  <a:srgbClr val="0070C0"/>
                </a:solidFill>
                <a:cs typeface="Times New Roman" pitchFamily="18" charset="0"/>
              </a:rPr>
              <a:t>Legibilidad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AR" sz="2800" dirty="0">
                <a:solidFill>
                  <a:srgbClr val="2F2B20"/>
                </a:solidFill>
                <a:cs typeface="Times New Roman" pitchFamily="18" charset="0"/>
              </a:rPr>
              <a:t>La legibilidad está fuertemente ligada a </a:t>
            </a:r>
            <a:r>
              <a:rPr lang="es-ES_tradnl" altLang="es-AR" sz="2800" dirty="0" err="1">
                <a:solidFill>
                  <a:srgbClr val="2F2B20"/>
                </a:solidFill>
                <a:cs typeface="Times New Roman" pitchFamily="18" charset="0"/>
              </a:rPr>
              <a:t>modularización</a:t>
            </a:r>
            <a:r>
              <a:rPr lang="es-ES_tradnl" altLang="es-AR" sz="2800" dirty="0">
                <a:solidFill>
                  <a:srgbClr val="2F2B20"/>
                </a:solidFill>
                <a:cs typeface="Times New Roman" pitchFamily="18" charset="0"/>
              </a:rPr>
              <a:t> y la estructura del código. La legibilidad impacta en la reusabilidad y la extensibilidad. </a:t>
            </a:r>
            <a:endParaRPr lang="es-ES" altLang="es-AR" sz="2800" dirty="0">
              <a:solidFill>
                <a:srgbClr val="2F2B2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06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dirty="0" err="1" smtClean="0"/>
              <a:t>Introducción</a:t>
            </a:r>
            <a:r>
              <a:rPr lang="en-US" altLang="es-AR" dirty="0" smtClean="0"/>
              <a:t> a la </a:t>
            </a:r>
            <a:r>
              <a:rPr lang="en-US" altLang="es-AR" dirty="0" err="1" smtClean="0"/>
              <a:t>Programación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Orientada</a:t>
            </a:r>
            <a:r>
              <a:rPr lang="en-US" altLang="es-AR" dirty="0" smtClean="0"/>
              <a:t> a </a:t>
            </a:r>
            <a:r>
              <a:rPr lang="en-US" altLang="es-AR" dirty="0" err="1" smtClean="0"/>
              <a:t>Objetos</a:t>
            </a:r>
            <a:endParaRPr lang="es-ES" altLang="es-AR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49300" y="2132856"/>
            <a:ext cx="735109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s-AR" sz="2400" b="1" dirty="0" err="1" smtClean="0">
                <a:latin typeface="Courier New" pitchFamily="49" charset="0"/>
              </a:rPr>
              <a:t>RobotAlfa</a:t>
            </a:r>
            <a:r>
              <a:rPr lang="en-US" altLang="es-AR" sz="2400" b="1" dirty="0" smtClean="0">
                <a:latin typeface="Courier New" pitchFamily="49" charset="0"/>
              </a:rPr>
              <a:t> bob;</a:t>
            </a:r>
            <a:endParaRPr lang="en-US" altLang="es-AR" sz="2400" b="1" dirty="0">
              <a:latin typeface="Courier New" pitchFamily="49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55576" y="2658245"/>
            <a:ext cx="7056784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s-AR" sz="2400" b="1" dirty="0" smtClean="0">
                <a:latin typeface="Courier New" pitchFamily="49" charset="0"/>
              </a:rPr>
              <a:t>bob= </a:t>
            </a:r>
            <a:r>
              <a:rPr lang="en-US" altLang="es-AR" sz="2400" b="1" dirty="0">
                <a:latin typeface="Courier New" pitchFamily="49" charset="0"/>
              </a:rPr>
              <a:t>new </a:t>
            </a:r>
            <a:r>
              <a:rPr lang="en-US" altLang="es-AR" sz="2400" b="1" dirty="0" err="1" smtClean="0">
                <a:latin typeface="Courier New" pitchFamily="49" charset="0"/>
              </a:rPr>
              <a:t>RobotAlfa</a:t>
            </a:r>
            <a:r>
              <a:rPr lang="en-US" altLang="es-AR" sz="2400" b="1" dirty="0" smtClean="0">
                <a:latin typeface="Courier New" pitchFamily="49" charset="0"/>
              </a:rPr>
              <a:t> (123) ;</a:t>
            </a:r>
          </a:p>
          <a:p>
            <a:pPr>
              <a:spcBef>
                <a:spcPct val="30000"/>
              </a:spcBef>
            </a:pPr>
            <a:r>
              <a:rPr lang="en-US" altLang="es-AR" sz="2400" b="1" dirty="0" err="1" smtClean="0">
                <a:latin typeface="Courier New" pitchFamily="49" charset="0"/>
              </a:rPr>
              <a:t>CajaC</a:t>
            </a:r>
            <a:r>
              <a:rPr lang="en-US" altLang="es-AR" sz="2400" b="1" dirty="0" smtClean="0">
                <a:latin typeface="Courier New" pitchFamily="49" charset="0"/>
              </a:rPr>
              <a:t> </a:t>
            </a:r>
            <a:r>
              <a:rPr lang="en-US" altLang="es-AR" sz="2400" b="1" dirty="0" err="1" smtClean="0">
                <a:latin typeface="Courier New" pitchFamily="49" charset="0"/>
              </a:rPr>
              <a:t>caja</a:t>
            </a:r>
            <a:r>
              <a:rPr lang="en-US" altLang="es-AR" sz="2400" b="1" dirty="0" smtClean="0">
                <a:latin typeface="Courier New" pitchFamily="49" charset="0"/>
              </a:rPr>
              <a:t> = new </a:t>
            </a:r>
            <a:r>
              <a:rPr lang="en-US" altLang="es-AR" sz="2400" b="1" dirty="0" err="1" smtClean="0">
                <a:latin typeface="Courier New" pitchFamily="49" charset="0"/>
              </a:rPr>
              <a:t>CajaC</a:t>
            </a:r>
            <a:r>
              <a:rPr lang="en-US" altLang="es-AR" sz="2400" b="1" dirty="0" smtClean="0">
                <a:latin typeface="Courier New" pitchFamily="49" charset="0"/>
              </a:rPr>
              <a:t>();</a:t>
            </a:r>
          </a:p>
          <a:p>
            <a:pPr>
              <a:spcBef>
                <a:spcPct val="30000"/>
              </a:spcBef>
            </a:pPr>
            <a:r>
              <a:rPr lang="en-US" altLang="es-AR" sz="2400" b="1" dirty="0" err="1" smtClean="0">
                <a:latin typeface="Courier New" pitchFamily="49" charset="0"/>
              </a:rPr>
              <a:t>bob.abrirCaja</a:t>
            </a:r>
            <a:r>
              <a:rPr lang="en-US" altLang="es-AR" sz="2400" b="1" dirty="0" smtClean="0">
                <a:latin typeface="Courier New" pitchFamily="49" charset="0"/>
              </a:rPr>
              <a:t>(</a:t>
            </a:r>
            <a:r>
              <a:rPr lang="en-US" altLang="es-AR" sz="2400" b="1" dirty="0" err="1" smtClean="0">
                <a:latin typeface="Courier New" pitchFamily="49" charset="0"/>
              </a:rPr>
              <a:t>caja</a:t>
            </a:r>
            <a:r>
              <a:rPr lang="en-US" altLang="es-AR" sz="2400" b="1" dirty="0" smtClean="0">
                <a:latin typeface="Courier New" pitchFamily="49" charset="0"/>
              </a:rPr>
              <a:t>);</a:t>
            </a:r>
            <a:endParaRPr lang="en-US" altLang="es-AR" sz="2400" b="1" dirty="0">
              <a:latin typeface="Courier New" pitchFamily="49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83568" y="4365104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>
                <a:solidFill>
                  <a:schemeClr val="tx2"/>
                </a:solidFill>
              </a:rPr>
              <a:t>El mensaje se liga al método definido en </a:t>
            </a:r>
            <a:r>
              <a:rPr lang="es-AR" sz="2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RobotAlfa</a:t>
            </a:r>
            <a:r>
              <a:rPr lang="es-AR" sz="2800" dirty="0" smtClean="0">
                <a:solidFill>
                  <a:schemeClr val="tx2"/>
                </a:solidFill>
              </a:rPr>
              <a:t>. </a:t>
            </a:r>
            <a:endParaRPr lang="es-A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1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dirty="0" err="1" smtClean="0"/>
              <a:t>Introducción</a:t>
            </a:r>
            <a:r>
              <a:rPr lang="en-US" altLang="es-AR" dirty="0" smtClean="0"/>
              <a:t> a la </a:t>
            </a:r>
            <a:r>
              <a:rPr lang="en-US" altLang="es-AR" dirty="0" err="1" smtClean="0"/>
              <a:t>Programación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Orientada</a:t>
            </a:r>
            <a:r>
              <a:rPr lang="en-US" altLang="es-AR" dirty="0" smtClean="0"/>
              <a:t> a </a:t>
            </a:r>
            <a:r>
              <a:rPr lang="en-US" altLang="es-AR" dirty="0" err="1" smtClean="0"/>
              <a:t>Objetos</a:t>
            </a:r>
            <a:endParaRPr lang="es-ES" altLang="es-AR" dirty="0" smtClean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683568" y="5473005"/>
            <a:ext cx="742977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s-AR" sz="2800" dirty="0" smtClean="0"/>
              <a:t>Como el </a:t>
            </a:r>
            <a:r>
              <a:rPr lang="en-US" altLang="es-AR" sz="2800" b="1" dirty="0" err="1" smtClean="0"/>
              <a:t>método</a:t>
            </a:r>
            <a:r>
              <a:rPr lang="en-US" altLang="es-AR" sz="2800" dirty="0" smtClean="0"/>
              <a:t> </a:t>
            </a:r>
            <a:r>
              <a:rPr lang="en-US" altLang="es-AR" sz="2800" b="1" dirty="0" err="1" smtClean="0">
                <a:latin typeface="Courier New" pitchFamily="49" charset="0"/>
                <a:cs typeface="Courier New" pitchFamily="49" charset="0"/>
              </a:rPr>
              <a:t>abrirCaja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está</a:t>
            </a:r>
            <a:r>
              <a:rPr lang="en-US" altLang="es-AR" sz="2800" dirty="0" smtClean="0"/>
              <a:t> </a:t>
            </a:r>
            <a:r>
              <a:rPr lang="en-US" altLang="es-AR" sz="2800" b="1" dirty="0" err="1" smtClean="0"/>
              <a:t>sobrecargado</a:t>
            </a:r>
            <a:r>
              <a:rPr lang="en-US" altLang="es-AR" sz="2800" dirty="0" smtClean="0"/>
              <a:t> la </a:t>
            </a:r>
            <a:r>
              <a:rPr lang="en-US" altLang="es-AR" sz="2800" dirty="0" err="1" smtClean="0"/>
              <a:t>ligadura</a:t>
            </a:r>
            <a:r>
              <a:rPr lang="en-US" altLang="es-AR" sz="2800" dirty="0" smtClean="0"/>
              <a:t> entre el </a:t>
            </a:r>
            <a:r>
              <a:rPr lang="en-US" altLang="es-AR" sz="2800" dirty="0" err="1" smtClean="0"/>
              <a:t>mensaje</a:t>
            </a:r>
            <a:r>
              <a:rPr lang="en-US" altLang="es-AR" sz="2800" dirty="0" smtClean="0"/>
              <a:t> y el </a:t>
            </a:r>
            <a:r>
              <a:rPr lang="en-US" altLang="es-AR" sz="2800" dirty="0" err="1" smtClean="0"/>
              <a:t>método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es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>
                <a:solidFill>
                  <a:srgbClr val="0000FF"/>
                </a:solidFill>
              </a:rPr>
              <a:t>estática</a:t>
            </a:r>
            <a:r>
              <a:rPr lang="en-US" altLang="es-AR" sz="2800" dirty="0" smtClean="0"/>
              <a:t>.</a:t>
            </a:r>
            <a:endParaRPr lang="en-US" altLang="es-AR" sz="2800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49300" y="2132856"/>
            <a:ext cx="735109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s-AR" sz="2400" b="1" dirty="0" smtClean="0">
                <a:latin typeface="Courier New" pitchFamily="49" charset="0"/>
              </a:rPr>
              <a:t>Robot rob;</a:t>
            </a:r>
            <a:endParaRPr lang="en-US" altLang="es-AR" sz="2400" b="1" dirty="0">
              <a:latin typeface="Courier New" pitchFamily="49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55576" y="2658245"/>
            <a:ext cx="7056784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s-AR" sz="2400" b="1" dirty="0" smtClean="0">
                <a:latin typeface="Courier New" pitchFamily="49" charset="0"/>
              </a:rPr>
              <a:t>rob= </a:t>
            </a:r>
            <a:r>
              <a:rPr lang="en-US" altLang="es-AR" sz="2400" b="1" dirty="0">
                <a:latin typeface="Courier New" pitchFamily="49" charset="0"/>
              </a:rPr>
              <a:t>new </a:t>
            </a:r>
            <a:r>
              <a:rPr lang="en-US" altLang="es-AR" sz="2400" b="1" dirty="0" err="1" smtClean="0">
                <a:latin typeface="Courier New" pitchFamily="49" charset="0"/>
              </a:rPr>
              <a:t>RobotAlfa</a:t>
            </a:r>
            <a:r>
              <a:rPr lang="en-US" altLang="es-AR" sz="2400" b="1" dirty="0" smtClean="0">
                <a:latin typeface="Courier New" pitchFamily="49" charset="0"/>
              </a:rPr>
              <a:t> (123) ;</a:t>
            </a:r>
          </a:p>
          <a:p>
            <a:pPr>
              <a:spcBef>
                <a:spcPct val="30000"/>
              </a:spcBef>
            </a:pPr>
            <a:r>
              <a:rPr lang="en-US" altLang="es-AR" sz="2400" b="1" dirty="0" err="1" smtClean="0">
                <a:latin typeface="Courier New" pitchFamily="49" charset="0"/>
              </a:rPr>
              <a:t>Caja</a:t>
            </a:r>
            <a:r>
              <a:rPr lang="en-US" altLang="es-AR" sz="2400" b="1" dirty="0" smtClean="0">
                <a:latin typeface="Courier New" pitchFamily="49" charset="0"/>
              </a:rPr>
              <a:t> </a:t>
            </a:r>
            <a:r>
              <a:rPr lang="en-US" altLang="es-AR" sz="2400" b="1" dirty="0" err="1" smtClean="0">
                <a:latin typeface="Courier New" pitchFamily="49" charset="0"/>
              </a:rPr>
              <a:t>caja</a:t>
            </a:r>
            <a:r>
              <a:rPr lang="en-US" altLang="es-AR" sz="2400" b="1" dirty="0" smtClean="0">
                <a:latin typeface="Courier New" pitchFamily="49" charset="0"/>
              </a:rPr>
              <a:t> = new </a:t>
            </a:r>
            <a:r>
              <a:rPr lang="en-US" altLang="es-AR" sz="2400" b="1" dirty="0" err="1" smtClean="0">
                <a:latin typeface="Courier New" pitchFamily="49" charset="0"/>
              </a:rPr>
              <a:t>Caja</a:t>
            </a:r>
            <a:r>
              <a:rPr lang="en-US" altLang="es-AR" sz="2400" b="1" dirty="0" smtClean="0">
                <a:latin typeface="Courier New" pitchFamily="49" charset="0"/>
              </a:rPr>
              <a:t>();</a:t>
            </a:r>
          </a:p>
          <a:p>
            <a:pPr>
              <a:spcBef>
                <a:spcPct val="30000"/>
              </a:spcBef>
            </a:pPr>
            <a:r>
              <a:rPr lang="en-US" altLang="es-AR" sz="2400" b="1" dirty="0" err="1" smtClean="0">
                <a:latin typeface="Courier New" pitchFamily="49" charset="0"/>
              </a:rPr>
              <a:t>rob.abrirCaja</a:t>
            </a:r>
            <a:r>
              <a:rPr lang="en-US" altLang="es-AR" sz="2400" b="1" dirty="0" smtClean="0">
                <a:latin typeface="Courier New" pitchFamily="49" charset="0"/>
              </a:rPr>
              <a:t>(</a:t>
            </a:r>
            <a:r>
              <a:rPr lang="en-US" altLang="es-AR" sz="2400" b="1" dirty="0" err="1" smtClean="0">
                <a:latin typeface="Courier New" pitchFamily="49" charset="0"/>
              </a:rPr>
              <a:t>caja</a:t>
            </a:r>
            <a:r>
              <a:rPr lang="en-US" altLang="es-AR" sz="2400" b="1" dirty="0" smtClean="0">
                <a:latin typeface="Courier New" pitchFamily="49" charset="0"/>
              </a:rPr>
              <a:t>);</a:t>
            </a:r>
            <a:endParaRPr lang="en-US" altLang="es-AR" sz="2400" b="1" dirty="0">
              <a:latin typeface="Courier New" pitchFamily="49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683568" y="4365104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>
                <a:solidFill>
                  <a:schemeClr val="tx2"/>
                </a:solidFill>
              </a:rPr>
              <a:t>El mensaje se liga al método definido en </a:t>
            </a:r>
            <a:r>
              <a:rPr lang="es-AR" sz="2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Robot</a:t>
            </a:r>
            <a:r>
              <a:rPr lang="es-AR" sz="2800" dirty="0" smtClean="0">
                <a:solidFill>
                  <a:schemeClr val="tx2"/>
                </a:solidFill>
              </a:rPr>
              <a:t>. </a:t>
            </a:r>
            <a:endParaRPr lang="es-A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1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s-AR" dirty="0" err="1" smtClean="0"/>
              <a:t>Introducción</a:t>
            </a:r>
            <a:r>
              <a:rPr lang="en-US" altLang="es-AR" dirty="0" smtClean="0"/>
              <a:t> a la </a:t>
            </a:r>
            <a:r>
              <a:rPr lang="en-US" altLang="es-AR" dirty="0" err="1" smtClean="0"/>
              <a:t>Programación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Orientada</a:t>
            </a:r>
            <a:r>
              <a:rPr lang="en-US" altLang="es-AR" dirty="0" smtClean="0"/>
              <a:t> a </a:t>
            </a:r>
            <a:r>
              <a:rPr lang="en-US" altLang="es-AR" dirty="0" err="1" smtClean="0"/>
              <a:t>Objetos</a:t>
            </a:r>
            <a:endParaRPr lang="es-ES" altLang="es-AR" dirty="0" smtClean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526604" y="4851157"/>
            <a:ext cx="76457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s-AR" sz="2800" dirty="0" smtClean="0"/>
              <a:t>Como el </a:t>
            </a:r>
            <a:r>
              <a:rPr lang="en-US" altLang="es-AR" sz="2800" dirty="0" err="1" smtClean="0"/>
              <a:t>método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está</a:t>
            </a:r>
            <a:r>
              <a:rPr lang="en-US" altLang="es-AR" sz="2800" dirty="0" smtClean="0"/>
              <a:t> </a:t>
            </a:r>
            <a:r>
              <a:rPr lang="en-US" altLang="es-AR" sz="2800" b="1" dirty="0" err="1" smtClean="0"/>
              <a:t>sobrecargado</a:t>
            </a:r>
            <a:r>
              <a:rPr lang="en-US" altLang="es-AR" sz="2800" dirty="0" smtClean="0"/>
              <a:t> la </a:t>
            </a:r>
            <a:r>
              <a:rPr lang="en-US" altLang="es-AR" sz="2800" dirty="0" err="1" smtClean="0"/>
              <a:t>ligadura</a:t>
            </a:r>
            <a:r>
              <a:rPr lang="en-US" altLang="es-AR" sz="2800" dirty="0" smtClean="0"/>
              <a:t> entre el </a:t>
            </a:r>
            <a:r>
              <a:rPr lang="en-US" altLang="es-AR" sz="2800" dirty="0" err="1" smtClean="0"/>
              <a:t>mensaje</a:t>
            </a:r>
            <a:r>
              <a:rPr lang="en-US" altLang="es-AR" sz="2800" dirty="0" smtClean="0"/>
              <a:t> y el </a:t>
            </a:r>
            <a:r>
              <a:rPr lang="en-US" altLang="es-AR" sz="2800" dirty="0" err="1" smtClean="0"/>
              <a:t>método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es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>
                <a:solidFill>
                  <a:srgbClr val="0000FF"/>
                </a:solidFill>
              </a:rPr>
              <a:t>estática</a:t>
            </a:r>
            <a:r>
              <a:rPr lang="en-US" altLang="es-AR" sz="2800" dirty="0" smtClean="0"/>
              <a:t>.</a:t>
            </a:r>
            <a:endParaRPr lang="en-US" altLang="es-AR" sz="2800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49300" y="2132856"/>
            <a:ext cx="735109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s-AR" sz="2400" b="1" dirty="0" smtClean="0">
                <a:latin typeface="Courier New" pitchFamily="49" charset="0"/>
              </a:rPr>
              <a:t>Robot rob;</a:t>
            </a:r>
            <a:endParaRPr lang="en-US" altLang="es-AR" sz="2400" b="1" dirty="0">
              <a:latin typeface="Courier New" pitchFamily="49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55576" y="2658245"/>
            <a:ext cx="7056784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s-AR" sz="2400" b="1" dirty="0" smtClean="0">
                <a:latin typeface="Courier New" pitchFamily="49" charset="0"/>
              </a:rPr>
              <a:t>rob= </a:t>
            </a:r>
            <a:r>
              <a:rPr lang="en-US" altLang="es-AR" sz="2400" b="1" dirty="0">
                <a:latin typeface="Courier New" pitchFamily="49" charset="0"/>
              </a:rPr>
              <a:t>new </a:t>
            </a:r>
            <a:r>
              <a:rPr lang="en-US" altLang="es-AR" sz="2400" b="1" dirty="0" err="1" smtClean="0">
                <a:latin typeface="Courier New" pitchFamily="49" charset="0"/>
              </a:rPr>
              <a:t>RobotAlfa</a:t>
            </a:r>
            <a:r>
              <a:rPr lang="en-US" altLang="es-AR" sz="2400" b="1" dirty="0" smtClean="0">
                <a:latin typeface="Courier New" pitchFamily="49" charset="0"/>
              </a:rPr>
              <a:t> (123) ;</a:t>
            </a:r>
          </a:p>
          <a:p>
            <a:pPr>
              <a:spcBef>
                <a:spcPct val="30000"/>
              </a:spcBef>
            </a:pPr>
            <a:r>
              <a:rPr lang="en-US" altLang="es-AR" sz="2400" b="1" dirty="0" err="1" smtClean="0">
                <a:latin typeface="Courier New" pitchFamily="49" charset="0"/>
              </a:rPr>
              <a:t>CajaC</a:t>
            </a:r>
            <a:r>
              <a:rPr lang="en-US" altLang="es-AR" sz="2400" b="1" dirty="0" smtClean="0">
                <a:latin typeface="Courier New" pitchFamily="49" charset="0"/>
              </a:rPr>
              <a:t> </a:t>
            </a:r>
            <a:r>
              <a:rPr lang="en-US" altLang="es-AR" sz="2400" b="1" dirty="0" err="1" smtClean="0">
                <a:latin typeface="Courier New" pitchFamily="49" charset="0"/>
              </a:rPr>
              <a:t>caja</a:t>
            </a:r>
            <a:r>
              <a:rPr lang="en-US" altLang="es-AR" sz="2400" b="1" dirty="0" smtClean="0">
                <a:latin typeface="Courier New" pitchFamily="49" charset="0"/>
              </a:rPr>
              <a:t> = new </a:t>
            </a:r>
            <a:r>
              <a:rPr lang="en-US" altLang="es-AR" sz="2400" b="1" dirty="0" err="1" smtClean="0">
                <a:latin typeface="Courier New" pitchFamily="49" charset="0"/>
              </a:rPr>
              <a:t>CajaC</a:t>
            </a:r>
            <a:r>
              <a:rPr lang="en-US" altLang="es-AR" sz="2400" b="1" dirty="0" smtClean="0">
                <a:latin typeface="Courier New" pitchFamily="49" charset="0"/>
              </a:rPr>
              <a:t>();</a:t>
            </a:r>
          </a:p>
          <a:p>
            <a:pPr>
              <a:spcBef>
                <a:spcPct val="30000"/>
              </a:spcBef>
            </a:pPr>
            <a:r>
              <a:rPr lang="en-US" altLang="es-AR" sz="2400" b="1" dirty="0" err="1" smtClean="0">
                <a:latin typeface="Courier New" pitchFamily="49" charset="0"/>
              </a:rPr>
              <a:t>rob.abrirCaja</a:t>
            </a:r>
            <a:r>
              <a:rPr lang="en-US" altLang="es-AR" sz="2400" b="1" dirty="0" smtClean="0">
                <a:latin typeface="Courier New" pitchFamily="49" charset="0"/>
              </a:rPr>
              <a:t>(</a:t>
            </a:r>
            <a:r>
              <a:rPr lang="en-US" altLang="es-AR" sz="2400" b="1" dirty="0" err="1" smtClean="0">
                <a:latin typeface="Courier New" pitchFamily="49" charset="0"/>
              </a:rPr>
              <a:t>caja</a:t>
            </a:r>
            <a:r>
              <a:rPr lang="en-US" altLang="es-AR" sz="2400" b="1" dirty="0" smtClean="0">
                <a:latin typeface="Courier New" pitchFamily="49" charset="0"/>
              </a:rPr>
              <a:t>);</a:t>
            </a:r>
            <a:endParaRPr lang="en-US" altLang="es-AR" sz="2400" b="1" dirty="0">
              <a:latin typeface="Courier New" pitchFamily="49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615608" y="3501008"/>
            <a:ext cx="226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rgbClr val="FF0000"/>
                </a:solidFill>
              </a:rPr>
              <a:t>ERROR</a:t>
            </a:r>
            <a:endParaRPr lang="es-A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1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67544" y="1052736"/>
            <a:ext cx="7586525" cy="395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ES_tradnl" altLang="es-AR" sz="2800" i="1" dirty="0" smtClean="0">
                <a:latin typeface="+mn-lt"/>
              </a:rPr>
              <a:t>Cada </a:t>
            </a:r>
            <a:r>
              <a:rPr lang="es-ES_tradnl" altLang="es-AR" sz="2800" i="1" dirty="0">
                <a:latin typeface="+mn-lt"/>
              </a:rPr>
              <a:t>robot está asignado a uno o más sectores.</a:t>
            </a:r>
          </a:p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ES_tradnl" altLang="es-AR" sz="2800" i="1" dirty="0">
                <a:latin typeface="+mn-lt"/>
              </a:rPr>
              <a:t>Algunos sectores pueden no tener asignado un robot. </a:t>
            </a:r>
          </a:p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ES_tradnl" altLang="es-AR" sz="2800" i="1" dirty="0">
                <a:latin typeface="+mn-lt"/>
              </a:rPr>
              <a:t>El conjunto de sectores pueden mantenerse en un arreglo en el  cual cada </a:t>
            </a:r>
            <a:r>
              <a:rPr lang="es-ES_tradnl" altLang="es-AR" sz="2800" i="1" dirty="0" smtClean="0">
                <a:latin typeface="+mn-lt"/>
              </a:rPr>
              <a:t>componente representa </a:t>
            </a:r>
            <a:r>
              <a:rPr lang="es-ES_tradnl" altLang="es-AR" sz="2800" i="1" dirty="0">
                <a:latin typeface="+mn-lt"/>
              </a:rPr>
              <a:t>a un </a:t>
            </a:r>
            <a:r>
              <a:rPr lang="es-ES_tradnl" altLang="es-AR" sz="2800" b="1" i="1" dirty="0">
                <a:latin typeface="+mn-lt"/>
              </a:rPr>
              <a:t>sector</a:t>
            </a:r>
            <a:r>
              <a:rPr lang="es-ES_tradnl" altLang="es-AR" sz="2800" i="1" dirty="0">
                <a:latin typeface="+mn-lt"/>
              </a:rPr>
              <a:t> y puede </a:t>
            </a:r>
            <a:r>
              <a:rPr lang="es-ES_tradnl" altLang="es-AR" sz="2800" i="1" dirty="0" smtClean="0">
                <a:latin typeface="+mn-lt"/>
              </a:rPr>
              <a:t>mantener una referencia nula o estar ligado a un robot. </a:t>
            </a:r>
            <a:endParaRPr lang="es-ES_tradnl" altLang="es-AR" sz="2800" i="1" dirty="0">
              <a:latin typeface="+mn-lt"/>
            </a:endParaRPr>
          </a:p>
          <a:p>
            <a:pPr algn="l" eaLnBrk="1" hangingPunct="1">
              <a:spcBef>
                <a:spcPct val="25000"/>
              </a:spcBef>
              <a:buFontTx/>
              <a:buNone/>
            </a:pPr>
            <a:endParaRPr lang="es-AR" altLang="es-AR" sz="2800" i="1" dirty="0">
              <a:latin typeface="+mn-l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42576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395536" y="1052736"/>
            <a:ext cx="7237114" cy="540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ES_tradnl" altLang="es-AR" sz="2800" i="1" dirty="0">
                <a:latin typeface="+mn-lt"/>
              </a:rPr>
              <a:t>Inicialmente </a:t>
            </a:r>
            <a:r>
              <a:rPr lang="es-ES_tradnl" altLang="es-AR" sz="2800" i="1" dirty="0" smtClean="0">
                <a:latin typeface="+mn-lt"/>
              </a:rPr>
              <a:t>todas las componentes del </a:t>
            </a:r>
            <a:r>
              <a:rPr lang="es-ES_tradnl" altLang="es-AR" sz="2800" i="1" dirty="0">
                <a:latin typeface="+mn-lt"/>
              </a:rPr>
              <a:t>arreglo </a:t>
            </a:r>
            <a:r>
              <a:rPr lang="es-ES_tradnl" altLang="es-AR" sz="2800" i="1" dirty="0" smtClean="0">
                <a:latin typeface="+mn-lt"/>
              </a:rPr>
              <a:t>mantienen referencias nulas.</a:t>
            </a:r>
            <a:endParaRPr lang="es-ES_tradnl" altLang="es-AR" sz="2800" i="1" dirty="0">
              <a:latin typeface="+mn-lt"/>
            </a:endParaRPr>
          </a:p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ES_tradnl" altLang="es-AR" sz="2800" i="1" dirty="0">
                <a:latin typeface="+mn-lt"/>
              </a:rPr>
              <a:t>Cada vez que se asigna un robot a un sector,  se </a:t>
            </a:r>
            <a:r>
              <a:rPr lang="es-ES_tradnl" altLang="es-AR" sz="2800" i="1" dirty="0" smtClean="0">
                <a:latin typeface="+mn-lt"/>
              </a:rPr>
              <a:t>liga un </a:t>
            </a:r>
            <a:r>
              <a:rPr lang="es-ES_tradnl" altLang="es-AR" sz="2800" i="1" dirty="0">
                <a:latin typeface="+mn-lt"/>
              </a:rPr>
              <a:t>objeto a </a:t>
            </a:r>
            <a:r>
              <a:rPr lang="es-ES_tradnl" altLang="es-AR" sz="2800" i="1" dirty="0" smtClean="0">
                <a:latin typeface="+mn-lt"/>
              </a:rPr>
              <a:t>una componente del </a:t>
            </a:r>
            <a:r>
              <a:rPr lang="es-ES_tradnl" altLang="es-AR" sz="2800" i="1" dirty="0">
                <a:latin typeface="+mn-lt"/>
              </a:rPr>
              <a:t>arreglo</a:t>
            </a:r>
          </a:p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ES_tradnl" altLang="es-AR" sz="2800" i="1" dirty="0">
                <a:latin typeface="+mn-lt"/>
              </a:rPr>
              <a:t>Cada vez que se retira un robot de un sector, se asigna nulo a </a:t>
            </a:r>
            <a:r>
              <a:rPr lang="es-ES_tradnl" altLang="es-AR" sz="2800" i="1" dirty="0" smtClean="0">
                <a:latin typeface="+mn-lt"/>
              </a:rPr>
              <a:t>una componente del </a:t>
            </a:r>
            <a:r>
              <a:rPr lang="es-ES_tradnl" altLang="es-AR" sz="2800" i="1" dirty="0">
                <a:latin typeface="+mn-lt"/>
              </a:rPr>
              <a:t>arreglo.</a:t>
            </a:r>
          </a:p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ES_tradnl" altLang="es-AR" sz="2800" i="1" dirty="0">
                <a:latin typeface="+mn-lt"/>
              </a:rPr>
              <a:t>En todo momento puede procesarse el arreglo. Por ejemplo para calcular cuántos robots </a:t>
            </a:r>
            <a:r>
              <a:rPr lang="es-ES_tradnl" altLang="es-AR" sz="2800" i="1" dirty="0" smtClean="0">
                <a:latin typeface="+mn-lt"/>
              </a:rPr>
              <a:t>pueden preparar más de cierta cantidad de autos con las piezas disponibles. </a:t>
            </a:r>
            <a:endParaRPr lang="es-ES_tradnl" altLang="es-AR" sz="2800" i="1" dirty="0">
              <a:latin typeface="+mn-lt"/>
            </a:endParaRPr>
          </a:p>
          <a:p>
            <a:pPr algn="l" eaLnBrk="1" hangingPunct="1">
              <a:spcBef>
                <a:spcPct val="25000"/>
              </a:spcBef>
              <a:buFontTx/>
              <a:buNone/>
            </a:pPr>
            <a:endParaRPr lang="es-AR" altLang="es-AR" sz="2800" i="1" dirty="0">
              <a:latin typeface="+mn-l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56238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467544" y="980728"/>
            <a:ext cx="7200800" cy="5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AR" altLang="es-AR" sz="2800" i="1" dirty="0" smtClean="0">
                <a:latin typeface="+mn-lt"/>
              </a:rPr>
              <a:t>La clase </a:t>
            </a:r>
            <a:r>
              <a:rPr lang="es-AR" altLang="es-AR" sz="2800" b="1" dirty="0" err="1" smtClean="0">
                <a:latin typeface="+mn-lt"/>
                <a:cs typeface="Courier New" pitchFamily="49" charset="0"/>
              </a:rPr>
              <a:t>SectoresFabrica</a:t>
            </a:r>
            <a:r>
              <a:rPr lang="es-AR" altLang="es-AR" sz="2800" i="1" dirty="0" smtClean="0">
                <a:latin typeface="+mn-lt"/>
              </a:rPr>
              <a:t> encapsula entonces un arreglo de objetos de clase </a:t>
            </a:r>
            <a:r>
              <a:rPr lang="es-AR" altLang="es-AR" sz="2800" b="1" dirty="0" smtClean="0">
                <a:latin typeface="+mn-lt"/>
                <a:cs typeface="Courier New" pitchFamily="49" charset="0"/>
              </a:rPr>
              <a:t>Robot</a:t>
            </a:r>
            <a:r>
              <a:rPr lang="es-AR" altLang="es-AR" sz="2800" i="1" dirty="0" smtClean="0">
                <a:latin typeface="+mn-lt"/>
              </a:rPr>
              <a:t> y brinda servicios para:</a:t>
            </a:r>
            <a:endParaRPr lang="es-AR" altLang="es-AR" sz="2800" i="1" dirty="0">
              <a:latin typeface="+mn-lt"/>
            </a:endParaRPr>
          </a:p>
          <a:p>
            <a:pPr algn="l" eaLnBrk="1" hangingPunct="1">
              <a:spcBef>
                <a:spcPts val="600"/>
              </a:spcBef>
            </a:pPr>
            <a:r>
              <a:rPr lang="es-AR" altLang="es-AR" sz="2800" i="1" dirty="0" smtClean="0">
                <a:latin typeface="+mn-lt"/>
              </a:rPr>
              <a:t>asignar </a:t>
            </a:r>
            <a:r>
              <a:rPr lang="es-AR" altLang="es-AR" sz="2800" i="1" dirty="0">
                <a:latin typeface="+mn-lt"/>
              </a:rPr>
              <a:t>un Robot </a:t>
            </a:r>
            <a:r>
              <a:rPr lang="es-AR" altLang="es-AR" sz="2800" i="1" dirty="0" smtClean="0">
                <a:latin typeface="+mn-lt"/>
              </a:rPr>
              <a:t>r en </a:t>
            </a:r>
            <a:r>
              <a:rPr lang="es-AR" altLang="es-AR" sz="2800" i="1" dirty="0">
                <a:latin typeface="+mn-lt"/>
              </a:rPr>
              <a:t>un </a:t>
            </a:r>
            <a:r>
              <a:rPr lang="es-AR" altLang="es-AR" sz="2800" i="1" dirty="0" smtClean="0">
                <a:latin typeface="+mn-lt"/>
              </a:rPr>
              <a:t>sector </a:t>
            </a:r>
            <a:r>
              <a:rPr lang="es-AR" altLang="es-AR" sz="2800" i="1" dirty="0">
                <a:latin typeface="+mn-lt"/>
              </a:rPr>
              <a:t>s, requiere que s represente un sector de la fábrica. </a:t>
            </a:r>
          </a:p>
          <a:p>
            <a:pPr algn="l" eaLnBrk="1" hangingPunct="1">
              <a:spcBef>
                <a:spcPts val="600"/>
              </a:spcBef>
            </a:pPr>
            <a:r>
              <a:rPr lang="es-AR" altLang="es-AR" sz="2800" i="1" dirty="0">
                <a:latin typeface="+mn-lt"/>
              </a:rPr>
              <a:t>asignar un </a:t>
            </a:r>
            <a:r>
              <a:rPr lang="es-AR" altLang="es-AR" sz="2800" i="1" dirty="0" smtClean="0">
                <a:latin typeface="+mn-lt"/>
              </a:rPr>
              <a:t>Robot r </a:t>
            </a:r>
            <a:r>
              <a:rPr lang="es-AR" altLang="es-AR" sz="2800" i="1" dirty="0">
                <a:latin typeface="+mn-lt"/>
              </a:rPr>
              <a:t>en un sector </a:t>
            </a:r>
            <a:r>
              <a:rPr lang="es-AR" altLang="es-AR" sz="2800" i="1" dirty="0" smtClean="0">
                <a:latin typeface="+mn-lt"/>
              </a:rPr>
              <a:t>libre, requiere que haya al menos un sector libre</a:t>
            </a:r>
            <a:endParaRPr lang="es-AR" altLang="es-AR" sz="2800" i="1" dirty="0">
              <a:latin typeface="+mn-lt"/>
            </a:endParaRPr>
          </a:p>
          <a:p>
            <a:pPr algn="l" eaLnBrk="1" hangingPunct="1">
              <a:spcBef>
                <a:spcPts val="600"/>
              </a:spcBef>
            </a:pPr>
            <a:r>
              <a:rPr lang="es-AR" altLang="es-AR" sz="2800" i="1" dirty="0">
                <a:latin typeface="+mn-lt"/>
              </a:rPr>
              <a:t>desasignar un Robot </a:t>
            </a:r>
            <a:r>
              <a:rPr lang="es-AR" altLang="es-AR" sz="2800" i="1" dirty="0" smtClean="0">
                <a:latin typeface="+mn-lt"/>
              </a:rPr>
              <a:t>r de todos los sectores a los que está asignado</a:t>
            </a:r>
            <a:endParaRPr lang="es-AR" altLang="es-AR" sz="2800" i="1" dirty="0">
              <a:latin typeface="+mn-lt"/>
            </a:endParaRPr>
          </a:p>
          <a:p>
            <a:pPr algn="l" eaLnBrk="1" hangingPunct="1">
              <a:spcBef>
                <a:spcPts val="600"/>
              </a:spcBef>
            </a:pPr>
            <a:r>
              <a:rPr lang="es-AR" altLang="es-AR" sz="2800" i="1" dirty="0">
                <a:latin typeface="+mn-lt"/>
              </a:rPr>
              <a:t>desasignar el Robot de un sector s, </a:t>
            </a:r>
            <a:r>
              <a:rPr lang="es-AR" altLang="es-AR" sz="2800" i="1" dirty="0" smtClean="0">
                <a:latin typeface="+mn-lt"/>
              </a:rPr>
              <a:t>requiere </a:t>
            </a:r>
            <a:r>
              <a:rPr lang="es-AR" altLang="es-AR" sz="2800" i="1" dirty="0">
                <a:latin typeface="+mn-lt"/>
              </a:rPr>
              <a:t>que s represente un sector de la fábrica. </a:t>
            </a:r>
          </a:p>
          <a:p>
            <a:pPr algn="l" eaLnBrk="1" hangingPunct="1">
              <a:spcBef>
                <a:spcPts val="600"/>
              </a:spcBef>
            </a:pPr>
            <a:endParaRPr lang="es-AR" altLang="es-AR" sz="2800" i="1" dirty="0">
              <a:latin typeface="+mn-l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73574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9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467544" y="980728"/>
            <a:ext cx="7200800" cy="5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AR" altLang="es-AR" sz="2800" i="1" dirty="0" smtClean="0">
                <a:latin typeface="+mn-lt"/>
              </a:rPr>
              <a:t>La clase </a:t>
            </a:r>
            <a:r>
              <a:rPr lang="es-AR" altLang="es-AR" sz="2800" b="1" dirty="0" err="1" smtClean="0">
                <a:latin typeface="+mn-lt"/>
                <a:cs typeface="Courier New" pitchFamily="49" charset="0"/>
              </a:rPr>
              <a:t>SectoresFabrica</a:t>
            </a:r>
            <a:r>
              <a:rPr lang="es-AR" altLang="es-AR" sz="2800" i="1" dirty="0" smtClean="0">
                <a:latin typeface="+mn-lt"/>
              </a:rPr>
              <a:t> encapsula entonces un arreglo de objetos de clase </a:t>
            </a:r>
            <a:r>
              <a:rPr lang="es-AR" altLang="es-AR" sz="2800" b="1" dirty="0" smtClean="0">
                <a:latin typeface="+mn-lt"/>
                <a:cs typeface="Courier New" pitchFamily="49" charset="0"/>
              </a:rPr>
              <a:t>Robot</a:t>
            </a:r>
            <a:r>
              <a:rPr lang="es-AR" altLang="es-AR" sz="2800" i="1" dirty="0" smtClean="0">
                <a:latin typeface="+mn-lt"/>
              </a:rPr>
              <a:t> y brinda servicios para:</a:t>
            </a:r>
            <a:endParaRPr lang="es-AR" altLang="es-AR" sz="2800" i="1" dirty="0">
              <a:latin typeface="+mn-lt"/>
            </a:endParaRPr>
          </a:p>
          <a:p>
            <a:pPr algn="l" eaLnBrk="1" hangingPunct="1">
              <a:spcBef>
                <a:spcPts val="600"/>
              </a:spcBef>
            </a:pPr>
            <a:r>
              <a:rPr lang="es-AR" altLang="es-AR" sz="2800" i="1" dirty="0" smtClean="0">
                <a:latin typeface="+mn-lt"/>
              </a:rPr>
              <a:t>asignar </a:t>
            </a:r>
            <a:r>
              <a:rPr lang="es-AR" altLang="es-AR" sz="2800" i="1" dirty="0">
                <a:latin typeface="+mn-lt"/>
              </a:rPr>
              <a:t>un Robot </a:t>
            </a:r>
            <a:r>
              <a:rPr lang="es-AR" altLang="es-AR" sz="2800" i="1" dirty="0" smtClean="0">
                <a:latin typeface="+mn-lt"/>
              </a:rPr>
              <a:t>r en </a:t>
            </a:r>
            <a:r>
              <a:rPr lang="es-AR" altLang="es-AR" sz="2800" i="1" dirty="0">
                <a:latin typeface="+mn-lt"/>
              </a:rPr>
              <a:t>un </a:t>
            </a:r>
            <a:r>
              <a:rPr lang="es-AR" altLang="es-AR" sz="2800" i="1" dirty="0" smtClean="0">
                <a:latin typeface="+mn-lt"/>
              </a:rPr>
              <a:t>sector </a:t>
            </a:r>
            <a:r>
              <a:rPr lang="es-AR" altLang="es-AR" sz="2800" i="1" dirty="0">
                <a:latin typeface="+mn-lt"/>
              </a:rPr>
              <a:t>s, requiere que s represente un sector de la fábrica. </a:t>
            </a:r>
          </a:p>
          <a:p>
            <a:pPr algn="l" eaLnBrk="1" hangingPunct="1">
              <a:spcBef>
                <a:spcPts val="600"/>
              </a:spcBef>
            </a:pPr>
            <a:r>
              <a:rPr lang="es-AR" altLang="es-AR" sz="2800" i="1" dirty="0">
                <a:latin typeface="+mn-lt"/>
              </a:rPr>
              <a:t>asignar un </a:t>
            </a:r>
            <a:r>
              <a:rPr lang="es-AR" altLang="es-AR" sz="2800" i="1" dirty="0" smtClean="0">
                <a:latin typeface="+mn-lt"/>
              </a:rPr>
              <a:t>Robot r </a:t>
            </a:r>
            <a:r>
              <a:rPr lang="es-AR" altLang="es-AR" sz="2800" i="1" dirty="0">
                <a:latin typeface="+mn-lt"/>
              </a:rPr>
              <a:t>en un sector </a:t>
            </a:r>
            <a:r>
              <a:rPr lang="es-AR" altLang="es-AR" sz="2800" i="1" dirty="0" smtClean="0">
                <a:latin typeface="+mn-lt"/>
              </a:rPr>
              <a:t>libre, requiere que haya al menos un sector libre</a:t>
            </a:r>
            <a:endParaRPr lang="es-AR" altLang="es-AR" sz="2800" i="1" dirty="0">
              <a:latin typeface="+mn-lt"/>
            </a:endParaRPr>
          </a:p>
          <a:p>
            <a:pPr algn="l" eaLnBrk="1" hangingPunct="1">
              <a:spcBef>
                <a:spcPts val="600"/>
              </a:spcBef>
            </a:pPr>
            <a:r>
              <a:rPr lang="es-AR" altLang="es-AR" sz="2800" i="1" dirty="0">
                <a:latin typeface="+mn-lt"/>
              </a:rPr>
              <a:t>desasignar un Robot </a:t>
            </a:r>
            <a:r>
              <a:rPr lang="es-AR" altLang="es-AR" sz="2800" i="1" dirty="0" smtClean="0">
                <a:latin typeface="+mn-lt"/>
              </a:rPr>
              <a:t>r de todos los sectores a los que está asignado</a:t>
            </a:r>
            <a:endParaRPr lang="es-AR" altLang="es-AR" sz="2800" i="1" dirty="0">
              <a:latin typeface="+mn-lt"/>
            </a:endParaRPr>
          </a:p>
          <a:p>
            <a:pPr algn="l" eaLnBrk="1" hangingPunct="1">
              <a:spcBef>
                <a:spcPts val="600"/>
              </a:spcBef>
            </a:pPr>
            <a:r>
              <a:rPr lang="es-AR" altLang="es-AR" sz="2800" i="1" dirty="0">
                <a:latin typeface="+mn-lt"/>
              </a:rPr>
              <a:t>desasignar el Robot de un sector s, </a:t>
            </a:r>
            <a:r>
              <a:rPr lang="es-AR" altLang="es-AR" sz="2800" i="1" dirty="0" smtClean="0">
                <a:latin typeface="+mn-lt"/>
              </a:rPr>
              <a:t>requiere </a:t>
            </a:r>
            <a:r>
              <a:rPr lang="es-AR" altLang="es-AR" sz="2800" i="1" dirty="0">
                <a:latin typeface="+mn-lt"/>
              </a:rPr>
              <a:t>que s represente un sector de la fábrica. </a:t>
            </a:r>
          </a:p>
          <a:p>
            <a:pPr algn="l" eaLnBrk="1" hangingPunct="1">
              <a:spcBef>
                <a:spcPts val="600"/>
              </a:spcBef>
            </a:pPr>
            <a:endParaRPr lang="es-AR" altLang="es-AR" sz="2800" i="1" dirty="0">
              <a:latin typeface="+mn-l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73574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9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611560" y="1052736"/>
            <a:ext cx="7560840" cy="5863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</a:pPr>
            <a:r>
              <a:rPr lang="es-AR" i="1" dirty="0" smtClean="0">
                <a:latin typeface="+mn-lt"/>
              </a:rPr>
              <a:t>Decidir </a:t>
            </a:r>
            <a:r>
              <a:rPr lang="es-AR" i="1" dirty="0">
                <a:latin typeface="+mn-lt"/>
              </a:rPr>
              <a:t>si algún sector tiene asignado un robot con la misma identidad que </a:t>
            </a:r>
            <a:r>
              <a:rPr lang="es-AR" i="1" dirty="0" smtClean="0">
                <a:latin typeface="+mn-lt"/>
              </a:rPr>
              <a:t>un robot dado.</a:t>
            </a:r>
          </a:p>
          <a:p>
            <a:pPr algn="l" eaLnBrk="1" hangingPunct="1">
              <a:spcBef>
                <a:spcPts val="600"/>
              </a:spcBef>
            </a:pPr>
            <a:r>
              <a:rPr lang="es-AR" altLang="es-AR" i="1" dirty="0" smtClean="0">
                <a:latin typeface="+mn-lt"/>
              </a:rPr>
              <a:t>Recuperar </a:t>
            </a:r>
            <a:r>
              <a:rPr lang="es-AR" altLang="es-AR" i="1" dirty="0">
                <a:latin typeface="+mn-lt"/>
              </a:rPr>
              <a:t>el Robot asignado a un sector s, requiere que s represente un sector de la fábrica. </a:t>
            </a:r>
          </a:p>
          <a:p>
            <a:pPr algn="l" eaLnBrk="1" hangingPunct="1">
              <a:spcBef>
                <a:spcPts val="600"/>
              </a:spcBef>
            </a:pPr>
            <a:r>
              <a:rPr lang="es-AR" altLang="es-AR" i="1" dirty="0">
                <a:latin typeface="+mn-lt"/>
              </a:rPr>
              <a:t>Calcular la cantidad de sectores de la fábrica, esto es, la cantidad de componentes del arreglo.</a:t>
            </a:r>
          </a:p>
          <a:p>
            <a:pPr algn="l" eaLnBrk="1" hangingPunct="1">
              <a:spcBef>
                <a:spcPts val="600"/>
              </a:spcBef>
            </a:pPr>
            <a:r>
              <a:rPr lang="es-ES_tradnl" altLang="es-AR" i="1" dirty="0">
                <a:latin typeface="+mn-lt"/>
              </a:rPr>
              <a:t>Calcular cuántos sectores tienen asignado un robot, esto es, cuántas referencias del arreglo están ligadas. </a:t>
            </a:r>
          </a:p>
          <a:p>
            <a:pPr algn="l" eaLnBrk="1" hangingPunct="1">
              <a:spcBef>
                <a:spcPts val="600"/>
              </a:spcBef>
            </a:pPr>
            <a:r>
              <a:rPr lang="es-ES_tradnl" altLang="es-AR" i="1" dirty="0">
                <a:latin typeface="+mn-lt"/>
              </a:rPr>
              <a:t>Decidir si todos los sectores tienen asignado un robot, es decir, todas las componentes del arreglo están ligadas. </a:t>
            </a:r>
            <a:endParaRPr lang="es-ES_tradnl" altLang="es-AR" i="1" dirty="0" smtClean="0">
              <a:latin typeface="+mn-lt"/>
            </a:endParaRPr>
          </a:p>
          <a:p>
            <a:pPr algn="l" eaLnBrk="1" hangingPunct="1">
              <a:spcBef>
                <a:spcPts val="600"/>
              </a:spcBef>
            </a:pPr>
            <a:r>
              <a:rPr lang="es-AR" altLang="es-AR" i="1" dirty="0" smtClean="0">
                <a:latin typeface="+mn-lt"/>
              </a:rPr>
              <a:t>Contar </a:t>
            </a:r>
            <a:r>
              <a:rPr lang="es-AR" altLang="es-AR" i="1" dirty="0">
                <a:latin typeface="+mn-lt"/>
              </a:rPr>
              <a:t>la cantidad de sectores asignados a robots con </a:t>
            </a:r>
            <a:r>
              <a:rPr lang="es-AR" altLang="es-AR" i="1" dirty="0" smtClean="0">
                <a:latin typeface="+mn-lt"/>
              </a:rPr>
              <a:t>piezas para armar más de </a:t>
            </a:r>
            <a:r>
              <a:rPr lang="es-AR" altLang="es-AR" b="1" i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s-AR" altLang="es-AR" i="1" dirty="0" smtClean="0">
                <a:latin typeface="+mn-lt"/>
              </a:rPr>
              <a:t> autos.</a:t>
            </a:r>
          </a:p>
          <a:p>
            <a:pPr algn="l" eaLnBrk="1" hangingPunct="1">
              <a:spcBef>
                <a:spcPts val="600"/>
              </a:spcBef>
              <a:buNone/>
            </a:pPr>
            <a:endParaRPr lang="es-AR" altLang="es-AR" i="1" dirty="0">
              <a:latin typeface="+mn-lt"/>
            </a:endParaRPr>
          </a:p>
          <a:p>
            <a:pPr algn="l" eaLnBrk="1" hangingPunct="1">
              <a:spcBef>
                <a:spcPts val="600"/>
              </a:spcBef>
              <a:buNone/>
            </a:pPr>
            <a:endParaRPr lang="es-AR" altLang="es-AR" sz="2800" i="1" dirty="0">
              <a:latin typeface="+mn-l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03465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  <p:sp>
        <p:nvSpPr>
          <p:cNvPr id="9" name="Right Arrow 11"/>
          <p:cNvSpPr/>
          <p:nvPr/>
        </p:nvSpPr>
        <p:spPr>
          <a:xfrm rot="16200000">
            <a:off x="1784102" y="3814043"/>
            <a:ext cx="706437" cy="230188"/>
          </a:xfrm>
          <a:prstGeom prst="rightArrow">
            <a:avLst>
              <a:gd name="adj1" fmla="val 0"/>
              <a:gd name="adj2" fmla="val 5667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928440" y="2766293"/>
            <a:ext cx="2514600" cy="7762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 dirty="0" smtClean="0">
                <a:latin typeface="Arial" charset="0"/>
              </a:rPr>
              <a:t>Robot</a:t>
            </a:r>
            <a:endParaRPr lang="en-US" altLang="es-AR" dirty="0">
              <a:latin typeface="Arial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45902" y="4164880"/>
            <a:ext cx="2514600" cy="7762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 dirty="0" err="1" smtClean="0">
                <a:latin typeface="Arial" charset="0"/>
              </a:rPr>
              <a:t>RobotAlfa</a:t>
            </a:r>
            <a:endParaRPr lang="en-US" altLang="es-AR" dirty="0">
              <a:latin typeface="Arial" charset="0"/>
            </a:endParaRPr>
          </a:p>
        </p:txBody>
      </p:sp>
      <p:sp>
        <p:nvSpPr>
          <p:cNvPr id="14" name="Right Arrow 11"/>
          <p:cNvSpPr/>
          <p:nvPr/>
        </p:nvSpPr>
        <p:spPr>
          <a:xfrm rot="5400000">
            <a:off x="1849983" y="2278931"/>
            <a:ext cx="706437" cy="230188"/>
          </a:xfrm>
          <a:prstGeom prst="rightArrow">
            <a:avLst>
              <a:gd name="adj1" fmla="val 0"/>
              <a:gd name="adj2" fmla="val 5667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859383" y="1340768"/>
            <a:ext cx="2652713" cy="7826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 dirty="0" err="1" smtClean="0">
                <a:latin typeface="Arial" charset="0"/>
              </a:rPr>
              <a:t>Caja</a:t>
            </a:r>
            <a:endParaRPr lang="en-US" altLang="es-AR" dirty="0">
              <a:latin typeface="Arial" charset="0"/>
            </a:endParaRPr>
          </a:p>
        </p:txBody>
      </p:sp>
      <p:sp>
        <p:nvSpPr>
          <p:cNvPr id="17" name="Right Arrow 11"/>
          <p:cNvSpPr/>
          <p:nvPr/>
        </p:nvSpPr>
        <p:spPr>
          <a:xfrm rot="10800000">
            <a:off x="3512096" y="3039342"/>
            <a:ext cx="706437" cy="230188"/>
          </a:xfrm>
          <a:prstGeom prst="rightArrow">
            <a:avLst>
              <a:gd name="adj1" fmla="val 0"/>
              <a:gd name="adj2" fmla="val 5667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4139952" y="2747243"/>
            <a:ext cx="2652713" cy="7826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 dirty="0" err="1" smtClean="0">
                <a:latin typeface="Arial" charset="0"/>
              </a:rPr>
              <a:t>SectoresFabrica</a:t>
            </a:r>
            <a:endParaRPr lang="en-US" altLang="es-AR" dirty="0">
              <a:latin typeface="Arial" charset="0"/>
            </a:endParaRPr>
          </a:p>
        </p:txBody>
      </p:sp>
      <p:sp>
        <p:nvSpPr>
          <p:cNvPr id="12" name="Right Arrow 11"/>
          <p:cNvSpPr/>
          <p:nvPr/>
        </p:nvSpPr>
        <p:spPr>
          <a:xfrm rot="16200000">
            <a:off x="1741588" y="5251301"/>
            <a:ext cx="706437" cy="230188"/>
          </a:xfrm>
          <a:prstGeom prst="rightArrow">
            <a:avLst>
              <a:gd name="adj1" fmla="val 0"/>
              <a:gd name="adj2" fmla="val 5667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859383" y="5517232"/>
            <a:ext cx="2652713" cy="7826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 dirty="0" err="1" smtClean="0">
                <a:latin typeface="Arial" charset="0"/>
              </a:rPr>
              <a:t>CajaC</a:t>
            </a:r>
            <a:endParaRPr lang="en-US" altLang="es-A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74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411480" y="835025"/>
            <a:ext cx="3944496" cy="5993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>
                <a:latin typeface="Arial" panose="020B0604020202020204" pitchFamily="34" charset="0"/>
                <a:cs typeface="Arial" panose="020B0604020202020204" pitchFamily="34" charset="0"/>
              </a:rPr>
              <a:t>SectoresFabrica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11480" y="1434013"/>
            <a:ext cx="3944496" cy="7772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[] </a:t>
            </a:r>
            <a:r>
              <a:rPr lang="es-AR" altLang="es-AR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</a:t>
            </a:r>
            <a:endParaRPr lang="es-AR" altLang="es-AR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4" name="13 Rectángulo"/>
          <p:cNvSpPr>
            <a:spLocks noChangeArrowheads="1"/>
          </p:cNvSpPr>
          <p:nvPr/>
        </p:nvSpPr>
        <p:spPr bwMode="auto">
          <a:xfrm>
            <a:off x="4572000" y="838200"/>
            <a:ext cx="3744913" cy="393206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7B7859"/>
            </a:solidFill>
            <a:miter lim="800000"/>
            <a:headEnd/>
            <a:tailEnd/>
          </a:ln>
        </p:spPr>
        <p:txBody>
          <a:bodyPr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</a:t>
            </a:r>
            <a:endParaRPr lang="es-AR" altLang="es-AR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5" name="14 Rectángulo"/>
          <p:cNvSpPr>
            <a:spLocks noChangeArrowheads="1"/>
          </p:cNvSpPr>
          <p:nvPr/>
        </p:nvSpPr>
        <p:spPr bwMode="auto">
          <a:xfrm>
            <a:off x="4572000" y="1198563"/>
            <a:ext cx="3744913" cy="4246661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7B7859"/>
            </a:solidFill>
            <a:miter lim="800000"/>
            <a:headEnd/>
            <a:tailEnd/>
          </a:ln>
        </p:spPr>
        <p:txBody>
          <a:bodyPr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&lt;&lt;atributos de clase&gt;&gt;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err="1">
                <a:latin typeface="Arial" panose="020B0604020202020204" pitchFamily="34" charset="0"/>
                <a:cs typeface="Arial" panose="020B0604020202020204" pitchFamily="34" charset="0"/>
              </a:rPr>
              <a:t>energiaMaxima</a:t>
            </a: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 : 5000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err="1">
                <a:latin typeface="Arial" panose="020B0604020202020204" pitchFamily="34" charset="0"/>
                <a:cs typeface="Arial" panose="020B0604020202020204" pitchFamily="34" charset="0"/>
              </a:rPr>
              <a:t>energiaMinima</a:t>
            </a: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 : 100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&lt;&lt;atributos de instancia&gt;&gt;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err="1">
                <a:latin typeface="Arial" panose="020B0604020202020204" pitchFamily="34" charset="0"/>
                <a:cs typeface="Arial" panose="020B0604020202020204" pitchFamily="34" charset="0"/>
              </a:rPr>
              <a:t>nroSerie:entero</a:t>
            </a:r>
            <a:endParaRPr lang="es-AR" altLang="es-A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energia</a:t>
            </a: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: entero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ruedas: entero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err="1">
                <a:latin typeface="Arial" panose="020B0604020202020204" pitchFamily="34" charset="0"/>
                <a:cs typeface="Arial" panose="020B0604020202020204" pitchFamily="34" charset="0"/>
              </a:rPr>
              <a:t>opticas</a:t>
            </a: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: entero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chasisA</a:t>
            </a: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entero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cantRecargas:entero</a:t>
            </a:r>
            <a:endParaRPr lang="es-AR" altLang="es-A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11480" y="2209076"/>
            <a:ext cx="3944496" cy="32461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SectoresFabrica</a:t>
            </a: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AR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: entero)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&lt;&lt;comandos&gt;&gt;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asignar  (r :</a:t>
            </a:r>
            <a:r>
              <a:rPr lang="es-AR" altLang="es-AR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</a:t>
            </a:r>
            <a:r>
              <a:rPr lang="es-AR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,s:entero</a:t>
            </a: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asignar  (</a:t>
            </a:r>
            <a:r>
              <a:rPr lang="es-AR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r:</a:t>
            </a:r>
            <a:r>
              <a:rPr lang="es-AR" altLang="es-AR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</a:t>
            </a: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desasignar (s : entero)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desasignar (r : </a:t>
            </a:r>
            <a:r>
              <a:rPr lang="es-AR" altLang="es-AR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</a:t>
            </a: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AR" altLang="es-A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1658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7"/>
          <p:cNvSpPr txBox="1">
            <a:spLocks noChangeArrowheads="1"/>
          </p:cNvSpPr>
          <p:nvPr/>
        </p:nvSpPr>
        <p:spPr bwMode="auto">
          <a:xfrm>
            <a:off x="322263" y="1268413"/>
            <a:ext cx="792162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AR" altLang="es-AR" sz="2800" b="1" dirty="0">
                <a:solidFill>
                  <a:srgbClr val="0070C0"/>
                </a:solidFill>
                <a:cs typeface="Times New Roman" pitchFamily="18" charset="0"/>
              </a:rPr>
              <a:t>Extensibilidad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AR" altLang="es-AR" sz="2800" dirty="0">
                <a:solidFill>
                  <a:srgbClr val="2F2B20"/>
                </a:solidFill>
                <a:cs typeface="Times New Roman" pitchFamily="18" charset="0"/>
              </a:rPr>
              <a:t>Un producto de software es extensible si es fácil adaptarlo a cambios en la especificación de requerimientos. El primer requerimiento para la extensibilidad es la </a:t>
            </a:r>
            <a:r>
              <a:rPr lang="es-AR" altLang="es-AR" sz="2800" b="1" dirty="0">
                <a:cs typeface="Times New Roman" pitchFamily="18" charset="0"/>
              </a:rPr>
              <a:t>legibilidad</a:t>
            </a:r>
            <a:r>
              <a:rPr lang="es-AR" altLang="es-AR" sz="2800" dirty="0">
                <a:solidFill>
                  <a:srgbClr val="2F2B20"/>
                </a:solidFill>
                <a:cs typeface="Times New Roman" pitchFamily="18" charset="0"/>
              </a:rPr>
              <a:t>. 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22263" y="3429000"/>
            <a:ext cx="79216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AR" altLang="es-AR" sz="2800" b="1" dirty="0">
                <a:solidFill>
                  <a:srgbClr val="0070C0"/>
                </a:solidFill>
              </a:rPr>
              <a:t>Reusabilidad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AR" altLang="es-AR" sz="2800" dirty="0">
                <a:solidFill>
                  <a:srgbClr val="2F2B20"/>
                </a:solidFill>
              </a:rPr>
              <a:t>Un módulo de software es reusable si puede utilizarse para la construcción de diferentes aplicaciones.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96850" y="-28575"/>
            <a:ext cx="7543800" cy="108108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ES_tradnl" sz="3200" b="1" dirty="0" smtClean="0"/>
              <a:t>Productividad de Software</a:t>
            </a:r>
            <a:endParaRPr lang="es-AR" sz="3200" b="1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48231" y="5402702"/>
            <a:ext cx="79216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AR" altLang="es-AR" sz="2800" b="1" dirty="0" smtClean="0">
                <a:solidFill>
                  <a:srgbClr val="2F2B20"/>
                </a:solidFill>
              </a:rPr>
              <a:t>La herencia y el polimorfismo favorecen la productividad. </a:t>
            </a:r>
            <a:endParaRPr lang="es-AR" altLang="es-AR" sz="2800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09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438943" y="962967"/>
            <a:ext cx="7805465" cy="3477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SectoresFabrica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{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private Robot[] 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>
              <a:defRPr/>
            </a:pPr>
            <a:endParaRPr lang="en-US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Constructor</a:t>
            </a:r>
            <a:endParaRPr lang="es-AR" sz="2000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SectoresFabrica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max) {</a:t>
            </a:r>
          </a:p>
          <a:p>
            <a:pPr>
              <a:defRPr/>
            </a:pPr>
            <a:r>
              <a:rPr lang="es-AR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/*Crea un arreglo con </a:t>
            </a:r>
            <a:r>
              <a:rPr lang="es-AR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</a:t>
            </a:r>
            <a:r>
              <a:rPr lang="es-AR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elementos, cada elemento representa un sector de la fábrica*/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T= new Robot [max];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...		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11480" y="5486258"/>
            <a:ext cx="7620000" cy="1255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" indent="-6350">
              <a:spcBef>
                <a:spcPts val="0"/>
              </a:spcBef>
              <a:buFont typeface="Arial" pitchFamily="34" charset="0"/>
              <a:buNone/>
            </a:pPr>
            <a:r>
              <a:rPr lang="es-ES" sz="2800" dirty="0" smtClean="0"/>
              <a:t>La variable </a:t>
            </a:r>
            <a:r>
              <a:rPr lang="es-ES" sz="2800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s-ES" sz="2800" dirty="0" smtClean="0"/>
              <a:t> mantiene una referencia a un arreglo de variables polimórficas.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8226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9652" y="4149080"/>
            <a:ext cx="7884045" cy="232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  <a:defRPr/>
            </a:pPr>
            <a:r>
              <a:rPr lang="es-ES_tradnl" altLang="es-AR" sz="28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El comando </a:t>
            </a:r>
            <a:r>
              <a:rPr lang="es-ES_tradnl" altLang="es-AR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asignar</a:t>
            </a:r>
            <a:r>
              <a:rPr lang="es-ES_tradnl" altLang="es-AR" sz="28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es un </a:t>
            </a:r>
            <a:r>
              <a:rPr lang="es-ES_tradnl" altLang="es-AR" sz="2800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método polimórfico</a:t>
            </a:r>
            <a:r>
              <a:rPr lang="es-ES_tradnl" altLang="es-AR" sz="28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, recibe como parámetro a una variable polimórfica. </a:t>
            </a:r>
          </a:p>
          <a:p>
            <a:pPr algn="l" eaLnBrk="1" hangingPunct="1">
              <a:spcBef>
                <a:spcPts val="600"/>
              </a:spcBef>
              <a:buFontTx/>
              <a:buNone/>
              <a:defRPr/>
            </a:pPr>
            <a:r>
              <a:rPr lang="es-ES_tradnl" altLang="es-AR" sz="28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Es decir, </a:t>
            </a:r>
            <a:r>
              <a:rPr lang="es-ES_tradnl" altLang="es-AR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</a:t>
            </a:r>
            <a:r>
              <a:rPr lang="es-ES_tradnl" altLang="es-AR" sz="28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puede estar ligado a un objeto de clase </a:t>
            </a:r>
            <a:r>
              <a:rPr lang="es-ES_tradnl" altLang="es-AR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</a:t>
            </a:r>
            <a:r>
              <a:rPr lang="es-ES_tradnl" altLang="es-AR" sz="28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o a un objeto de clase </a:t>
            </a:r>
            <a:r>
              <a:rPr lang="es-ES_tradnl" altLang="es-AR" sz="2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RobotAlfa</a:t>
            </a:r>
            <a:r>
              <a:rPr lang="es-ES_tradnl" altLang="es-AR" sz="28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, en cualquier caso es una instancia de </a:t>
            </a:r>
            <a:r>
              <a:rPr lang="es-ES_tradnl" altLang="es-AR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</a:t>
            </a:r>
            <a:r>
              <a:rPr lang="es-ES_tradnl" altLang="es-AR" sz="28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. </a:t>
            </a:r>
            <a:endParaRPr lang="es-ES" altLang="es-AR" sz="28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8943" y="962967"/>
            <a:ext cx="7805465" cy="28623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Comandos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asignar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(Robot r) {</a:t>
            </a:r>
          </a:p>
          <a:p>
            <a:pPr>
              <a:defRPr/>
            </a:pPr>
            <a:r>
              <a:rPr lang="es-ES" sz="20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/*Busca el primer sector libre y asigna el robot r al sector. Requiere que haya un sector libre*/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(T[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!= null) 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T[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= r;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93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51421" y="980728"/>
            <a:ext cx="7864995" cy="1938992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asignar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(Robot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r,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s)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/*Asigna el robot r al sector s. </a:t>
            </a:r>
            <a:r>
              <a:rPr lang="es-ES" altLang="es-AR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Requiere </a:t>
            </a:r>
            <a:r>
              <a:rPr lang="es-ES" altLang="es-AR" b="1" dirty="0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0&lt;=s&lt;</a:t>
            </a:r>
            <a:r>
              <a:rPr lang="es-ES" altLang="es-AR" b="1" dirty="0" err="1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s-ES" altLang="es-AR" b="1" dirty="0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*/</a:t>
            </a:r>
            <a:endParaRPr lang="en-US" altLang="es-AR" b="1" dirty="0">
              <a:solidFill>
                <a:schemeClr val="accent1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T[s]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r;   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95288" y="3212976"/>
            <a:ext cx="788404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AR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S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i no se cumple el requerimiento, se produce un </a:t>
            </a:r>
            <a:r>
              <a:rPr lang="es-ES_tradnl" altLang="es-A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error de ejecución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, la terminación va a ser anormal.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Si el sector ya tenía un robot asignado, implícitamente queda eliminado al asignarse un nuevo robot, probablemente sea un </a:t>
            </a:r>
            <a:r>
              <a:rPr lang="es-ES_tradnl" altLang="es-A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error de aplicación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, aunque el diseñador no lo especificó como una responsabilidad.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Observemos que los </a:t>
            </a:r>
            <a:r>
              <a:rPr lang="es-ES_tradnl" altLang="es-A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errores de compilación 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son los más sencillos de detectar y corregir.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68854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539552" y="1176020"/>
            <a:ext cx="7740029" cy="1938992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desasignar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s)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/*Elimina </a:t>
            </a:r>
            <a:r>
              <a:rPr lang="es-ES" altLang="es-AR" b="1" dirty="0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 asignación del robot r </a:t>
            </a:r>
            <a:r>
              <a:rPr lang="es-ES" altLang="es-AR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del sector </a:t>
            </a:r>
            <a:r>
              <a:rPr lang="es-ES" altLang="es-AR" b="1" dirty="0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s. </a:t>
            </a:r>
            <a:r>
              <a:rPr lang="es-ES" altLang="es-AR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Requiere </a:t>
            </a:r>
            <a:r>
              <a:rPr lang="es-ES" altLang="es-AR" b="1" dirty="0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0&lt;=s&lt;</a:t>
            </a:r>
            <a:r>
              <a:rPr lang="es-ES" altLang="es-AR" b="1" dirty="0" err="1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s-ES" altLang="es-AR" b="1" dirty="0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()*/</a:t>
            </a:r>
            <a:endParaRPr lang="es-ES" altLang="es-AR" b="1" dirty="0">
              <a:solidFill>
                <a:schemeClr val="accent1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T[s]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 null;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5288" y="3902107"/>
            <a:ext cx="810006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Si no se cumple el requerimiento la terminación va a ser anormal.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Si el sector no tenía un robot asignado no se produce ningún cambio.</a:t>
            </a:r>
            <a:endParaRPr lang="es-ES" altLang="es-AR" sz="2000" b="1" dirty="0" smtClean="0">
              <a:solidFill>
                <a:srgbClr val="000000"/>
              </a:solidFill>
              <a:latin typeface="+mn-lt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98463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4799" y="1124744"/>
            <a:ext cx="7789609" cy="4154984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void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desasignar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(Robot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r)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997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altLang="es-AR" b="1" dirty="0">
                <a:solidFill>
                  <a:srgbClr val="00997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Elimina </a:t>
            </a:r>
            <a:r>
              <a:rPr lang="es-AR" altLang="es-AR" b="1" dirty="0" smtClean="0">
                <a:solidFill>
                  <a:srgbClr val="00997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 asignación del </a:t>
            </a:r>
            <a:r>
              <a:rPr lang="es-AR" altLang="es-AR" b="1" dirty="0">
                <a:solidFill>
                  <a:srgbClr val="00997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 </a:t>
            </a:r>
            <a:r>
              <a:rPr lang="es-AR" altLang="es-AR" b="1" dirty="0" smtClean="0">
                <a:solidFill>
                  <a:srgbClr val="00997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 de </a:t>
            </a:r>
            <a:r>
              <a:rPr lang="es-AR" altLang="es-AR" b="1" dirty="0">
                <a:solidFill>
                  <a:srgbClr val="00997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todos los sectores a los que está asignado*/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while (</a:t>
            </a:r>
            <a:r>
              <a:rPr lang="en-U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 </a:t>
            </a:r>
            <a:r>
              <a:rPr lang="en-U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(T[</a:t>
            </a:r>
            <a:r>
              <a:rPr lang="en-U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==</a:t>
            </a:r>
            <a:r>
              <a:rPr lang="en-US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r) </a:t>
            </a:r>
            <a:endParaRPr lang="en-US" altLang="es-AR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s-E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T[i] = </a:t>
            </a:r>
            <a:r>
              <a:rPr lang="es-ES" altLang="es-AR" b="1" dirty="0" err="1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null</a:t>
            </a:r>
            <a:r>
              <a:rPr lang="es-E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en-US" altLang="es-AR" b="1" dirty="0">
              <a:solidFill>
                <a:srgbClr val="FF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83586" y="5633363"/>
            <a:ext cx="786082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Busca todos los sectores </a:t>
            </a:r>
            <a:r>
              <a:rPr lang="es-ES" altLang="es-AR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que tengan asignado </a:t>
            </a:r>
            <a:r>
              <a:rPr lang="es-ES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un robot con la misma identidad que r.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09562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0" y="1189038"/>
            <a:ext cx="9405938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endParaRPr lang="en-US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s-E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01663" y="1189038"/>
            <a:ext cx="7642745" cy="4154984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T.length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cantSectoresOcupados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cant = 0;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(T[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]!=null) cant++;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cant;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94466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0" y="1189038"/>
            <a:ext cx="9405938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endParaRPr lang="en-US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s-E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01663" y="1189038"/>
            <a:ext cx="7570737" cy="3046988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todosOcupados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hayNulo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 false;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&amp;&amp; !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hayNulo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hayNulo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T[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]==null;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!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hayNulo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es-E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87555" y="4869160"/>
            <a:ext cx="786082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Algunos sectores pueden estar ocupados por objetos de clase </a:t>
            </a:r>
            <a:r>
              <a:rPr lang="es-E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</a:t>
            </a:r>
            <a:r>
              <a:rPr lang="es-ES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y otros por objetos de clase </a:t>
            </a:r>
            <a:r>
              <a:rPr lang="es-E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RobotAlfa</a:t>
            </a:r>
            <a:r>
              <a:rPr lang="es-ES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, que también son instancias de </a:t>
            </a:r>
            <a:r>
              <a:rPr lang="es-E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</a:t>
            </a:r>
            <a:r>
              <a:rPr lang="es-ES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5160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0" y="1189038"/>
            <a:ext cx="9405938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endParaRPr lang="en-US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s-E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01663" y="1189038"/>
            <a:ext cx="7642745" cy="3785652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estaRobot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(Robot r){</a:t>
            </a: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s-ES" b="1" dirty="0" smtClean="0">
                <a:solidFill>
                  <a:srgbClr val="4F81BD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Decide si algún sector tiene asignado un robot con la misma identidad que r </a:t>
            </a:r>
            <a:r>
              <a:rPr lang="es-AR" b="1" dirty="0" smtClean="0">
                <a:solidFill>
                  <a:srgbClr val="4F81BD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*/</a:t>
            </a:r>
            <a:endParaRPr lang="es-AR" b="1" dirty="0">
              <a:solidFill>
                <a:srgbClr val="4F81BD">
                  <a:lumMod val="75000"/>
                </a:srgb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false;</a:t>
            </a: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&amp;&amp; !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){</a:t>
            </a: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T[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== r ;</a:t>
            </a: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r>
              <a:rPr lang="es-E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es-E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83586" y="5217864"/>
            <a:ext cx="786082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Busca un sector que tenga asignado un robot con la misma identidad que r.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Observemos que si r es nulo y hay un sector libre retorna true. </a:t>
            </a:r>
          </a:p>
        </p:txBody>
      </p:sp>
    </p:spTree>
    <p:extLst>
      <p:ext uri="{BB962C8B-B14F-4D97-AF65-F5344CB8AC3E}">
        <p14:creationId xmlns:p14="http://schemas.microsoft.com/office/powerpoint/2010/main" val="149014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9033" y="980728"/>
            <a:ext cx="7917383" cy="1200329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existeSector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s){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return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s&gt;=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 &amp;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s&lt;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();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endParaRPr lang="es-E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9033" y="3110136"/>
            <a:ext cx="7917383" cy="1938992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Robot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robotSector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s){</a:t>
            </a:r>
          </a:p>
          <a:p>
            <a:pPr>
              <a:defRPr/>
            </a:pP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Retorna 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 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 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 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 sector s, requiere 0&lt;=s&lt;</a:t>
            </a:r>
            <a:r>
              <a:rPr lang="es-AR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()*/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T[s];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15984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9033" y="980728"/>
            <a:ext cx="7917383" cy="4154984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cantMasAutos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a){</a:t>
            </a:r>
          </a:p>
          <a:p>
            <a:pPr eaLnBrk="1" hangingPunct="1">
              <a:defRPr/>
            </a:pP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Cuenta la cantidad de sectores asignados a robots que pueden armar más de a autos*/</a:t>
            </a: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=0;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for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=0;i&lt;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();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++)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if (T[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!= null)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if(T[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].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cantAutos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 a)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return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sz="20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83586" y="5217864"/>
            <a:ext cx="814885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T[i] 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es una variable </a:t>
            </a:r>
            <a:r>
              <a:rPr lang="es-ES" altLang="es-AR" sz="2800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polimórfica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.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28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El mensaje </a:t>
            </a:r>
            <a:r>
              <a:rPr lang="es-ES" altLang="es-AR" sz="2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cantAutos</a:t>
            </a:r>
            <a:r>
              <a:rPr lang="es-ES" altLang="es-AR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se 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liga al método definido en la clase del objeto referenciado por </a:t>
            </a:r>
            <a:r>
              <a:rPr lang="es-ES" altLang="es-AR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T[i</a:t>
            </a:r>
            <a:r>
              <a:rPr lang="es-ES" altLang="es-AR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val="24748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sz="3600" b="1" dirty="0"/>
              <a:t>Programación Orientada a Objetos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4800600"/>
          </a:xfrm>
        </p:spPr>
        <p:txBody>
          <a:bodyPr/>
          <a:lstStyle/>
          <a:p>
            <a:pPr marL="0" indent="0">
              <a:spcBef>
                <a:spcPct val="30000"/>
              </a:spcBef>
              <a:buClrTx/>
              <a:buNone/>
              <a:defRPr/>
            </a:pPr>
            <a:r>
              <a:rPr lang="es-ES" altLang="es-AR" sz="2800" dirty="0" smtClean="0"/>
              <a:t>La POO mejora la calidad y la  productividad a través de los conceptos de:</a:t>
            </a:r>
          </a:p>
          <a:p>
            <a:pPr marL="457200" indent="-457200">
              <a:spcBef>
                <a:spcPct val="30000"/>
              </a:spcBef>
              <a:buClrTx/>
              <a:defRPr/>
            </a:pPr>
            <a:r>
              <a:rPr lang="es-ES" altLang="es-AR" sz="2800" dirty="0" smtClean="0"/>
              <a:t> </a:t>
            </a:r>
            <a:r>
              <a:rPr lang="es-ES" altLang="es-AR" sz="2800" dirty="0"/>
              <a:t>abstracción de </a:t>
            </a:r>
            <a:r>
              <a:rPr lang="es-ES" altLang="es-AR" sz="2800" dirty="0" smtClean="0"/>
              <a:t>datos y encapsulamiento, favorecen fundamentalmente la </a:t>
            </a:r>
            <a:r>
              <a:rPr lang="es-ES" altLang="es-AR" sz="2800" dirty="0" err="1" smtClean="0"/>
              <a:t>correctitud</a:t>
            </a:r>
            <a:r>
              <a:rPr lang="es-ES" altLang="es-AR" sz="2800" dirty="0" smtClean="0"/>
              <a:t>, robustez, legibilidad y reusabilidad</a:t>
            </a:r>
            <a:endParaRPr lang="es-ES" altLang="es-AR" sz="2800" dirty="0"/>
          </a:p>
          <a:p>
            <a:pPr marL="457200" indent="-457200">
              <a:spcBef>
                <a:spcPct val="30000"/>
              </a:spcBef>
              <a:buClrTx/>
              <a:defRPr/>
            </a:pPr>
            <a:r>
              <a:rPr lang="es-ES" altLang="es-AR" sz="2800" dirty="0" smtClean="0"/>
              <a:t> </a:t>
            </a:r>
            <a:r>
              <a:rPr lang="es-ES" altLang="es-AR" sz="2800" dirty="0"/>
              <a:t>herencia y </a:t>
            </a:r>
            <a:r>
              <a:rPr lang="es-ES" altLang="es-AR" sz="2800" dirty="0" smtClean="0"/>
              <a:t>polimorfismo, favorecen fundamentalmente la reusabilidad y extensibilidad</a:t>
            </a:r>
            <a:endParaRPr lang="es-ES" altLang="es-AR" sz="2800" dirty="0"/>
          </a:p>
          <a:p>
            <a:pPr marL="0" indent="0">
              <a:spcBef>
                <a:spcPct val="30000"/>
              </a:spcBef>
              <a:buClrTx/>
              <a:buNone/>
              <a:defRPr/>
            </a:pPr>
            <a:endParaRPr lang="es-ES" altLang="es-AR" sz="2800" dirty="0" smtClean="0">
              <a:solidFill>
                <a:srgbClr val="000000"/>
              </a:solidFill>
              <a:cs typeface="Arial" charset="0"/>
            </a:endParaRPr>
          </a:p>
          <a:p>
            <a:pPr marL="0" indent="0" eaLnBrk="1" hangingPunct="1">
              <a:spcBef>
                <a:spcPct val="30000"/>
              </a:spcBef>
              <a:buClrTx/>
              <a:buFontTx/>
              <a:buNone/>
              <a:defRPr/>
            </a:pPr>
            <a:endParaRPr lang="es-ES" altLang="es-AR" sz="2800" dirty="0">
              <a:solidFill>
                <a:srgbClr val="2F2B20"/>
              </a:solidFill>
              <a:cs typeface="Arial" charset="0"/>
            </a:endParaRPr>
          </a:p>
          <a:p>
            <a:pPr marL="114300" indent="0">
              <a:buFont typeface="Arial" charset="0"/>
              <a:buNone/>
              <a:defRPr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3550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" name="1 Rectángulo"/>
          <p:cNvSpPr/>
          <p:nvPr/>
        </p:nvSpPr>
        <p:spPr>
          <a:xfrm>
            <a:off x="467544" y="908720"/>
            <a:ext cx="77048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Fabrica{</a:t>
            </a:r>
          </a:p>
          <a:p>
            <a:r>
              <a:rPr lang="es-A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A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s-A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[]){</a:t>
            </a:r>
          </a:p>
          <a:p>
            <a:r>
              <a:rPr lang="es-A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SectoresFabrica</a:t>
            </a:r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</a:t>
            </a:r>
            <a:r>
              <a:rPr lang="es-A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A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AR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SectoresFabrica</a:t>
            </a:r>
            <a:r>
              <a:rPr lang="es-A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(10); </a:t>
            </a:r>
          </a:p>
          <a:p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Robot r1,r2,r3;</a:t>
            </a:r>
          </a:p>
          <a:p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r1 = new Robot </a:t>
            </a:r>
            <a:r>
              <a:rPr lang="es-A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(123);</a:t>
            </a:r>
            <a:endParaRPr lang="es-AR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r2 = new </a:t>
            </a:r>
            <a:r>
              <a:rPr lang="es-AR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RobotAlfa</a:t>
            </a:r>
            <a:r>
              <a:rPr lang="es-A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(111);</a:t>
            </a:r>
            <a:endParaRPr lang="es-AR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r3 = new Robot </a:t>
            </a:r>
            <a:r>
              <a:rPr lang="es-A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(89); </a:t>
            </a:r>
            <a:endParaRPr lang="es-AR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sf.asignar</a:t>
            </a:r>
            <a:r>
              <a:rPr lang="es-A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(r3,1</a:t>
            </a:r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sf.asignar</a:t>
            </a:r>
            <a:r>
              <a:rPr lang="es-A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(r2,3</a:t>
            </a:r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sf.asignar</a:t>
            </a:r>
            <a:r>
              <a:rPr lang="es-A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(r3,8</a:t>
            </a:r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sf.asignar</a:t>
            </a:r>
            <a:r>
              <a:rPr lang="es-A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(r3);</a:t>
            </a:r>
            <a:endParaRPr lang="es-AR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sf.asignar</a:t>
            </a:r>
            <a:r>
              <a:rPr lang="es-A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(r2,9</a:t>
            </a:r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sf.asignar</a:t>
            </a:r>
            <a:r>
              <a:rPr lang="es-A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(r3);</a:t>
            </a:r>
          </a:p>
          <a:p>
            <a:r>
              <a:rPr lang="es-A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sf.asignar</a:t>
            </a:r>
            <a:r>
              <a:rPr lang="es-A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(r1);}</a:t>
            </a:r>
            <a:endParaRPr lang="es-AR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Fábrica de juguetes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81806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20 Conector recto de flecha"/>
          <p:cNvCxnSpPr/>
          <p:nvPr/>
        </p:nvCxnSpPr>
        <p:spPr>
          <a:xfrm>
            <a:off x="6110897" y="3225548"/>
            <a:ext cx="888731" cy="913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46" idx="3"/>
          </p:cNvCxnSpPr>
          <p:nvPr/>
        </p:nvCxnSpPr>
        <p:spPr>
          <a:xfrm flipV="1">
            <a:off x="4018674" y="1647539"/>
            <a:ext cx="3001598" cy="112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5627485" y="5373216"/>
            <a:ext cx="1392787" cy="99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flipV="1">
            <a:off x="5652121" y="597714"/>
            <a:ext cx="0" cy="47755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V="1">
            <a:off x="6110897" y="768614"/>
            <a:ext cx="0" cy="45358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flipV="1">
            <a:off x="6606338" y="777746"/>
            <a:ext cx="0" cy="8510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Rectángulo"/>
          <p:cNvSpPr/>
          <p:nvPr/>
        </p:nvSpPr>
        <p:spPr>
          <a:xfrm>
            <a:off x="6459568" y="341972"/>
            <a:ext cx="382778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Rectángulo"/>
          <p:cNvSpPr/>
          <p:nvPr/>
        </p:nvSpPr>
        <p:spPr>
          <a:xfrm>
            <a:off x="5919508" y="341972"/>
            <a:ext cx="382778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0" name="39 Rectángulo"/>
          <p:cNvSpPr/>
          <p:nvPr/>
        </p:nvSpPr>
        <p:spPr>
          <a:xfrm>
            <a:off x="5415452" y="341972"/>
            <a:ext cx="382778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43 CuadroTexto"/>
          <p:cNvSpPr txBox="1"/>
          <p:nvPr/>
        </p:nvSpPr>
        <p:spPr>
          <a:xfrm>
            <a:off x="5399548" y="44624"/>
            <a:ext cx="1620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r1  r2  r3</a:t>
            </a:r>
            <a:endParaRPr lang="es-A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491880" y="980728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6" name="45 Rectángulo"/>
          <p:cNvSpPr/>
          <p:nvPr/>
        </p:nvSpPr>
        <p:spPr>
          <a:xfrm>
            <a:off x="3491880" y="1430775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7" name="46 Rectángulo"/>
          <p:cNvSpPr/>
          <p:nvPr/>
        </p:nvSpPr>
        <p:spPr>
          <a:xfrm>
            <a:off x="3491880" y="1887366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8" name="47 Rectángulo"/>
          <p:cNvSpPr/>
          <p:nvPr/>
        </p:nvSpPr>
        <p:spPr>
          <a:xfrm>
            <a:off x="3491880" y="2337413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9" name="48 Rectángulo"/>
          <p:cNvSpPr/>
          <p:nvPr/>
        </p:nvSpPr>
        <p:spPr>
          <a:xfrm>
            <a:off x="3491880" y="2797961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49 Rectángulo"/>
          <p:cNvSpPr/>
          <p:nvPr/>
        </p:nvSpPr>
        <p:spPr>
          <a:xfrm>
            <a:off x="3491880" y="3248008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1" name="50 Rectángulo"/>
          <p:cNvSpPr/>
          <p:nvPr/>
        </p:nvSpPr>
        <p:spPr>
          <a:xfrm>
            <a:off x="3491880" y="3704599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51 Rectángulo"/>
          <p:cNvSpPr/>
          <p:nvPr/>
        </p:nvSpPr>
        <p:spPr>
          <a:xfrm>
            <a:off x="3491880" y="4154646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3" name="52 Rectángulo"/>
          <p:cNvSpPr/>
          <p:nvPr/>
        </p:nvSpPr>
        <p:spPr>
          <a:xfrm>
            <a:off x="3491880" y="4624078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4" name="53 Rectángulo"/>
          <p:cNvSpPr/>
          <p:nvPr/>
        </p:nvSpPr>
        <p:spPr>
          <a:xfrm>
            <a:off x="3491880" y="5074125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5" name="54 Rectángulo"/>
          <p:cNvSpPr/>
          <p:nvPr/>
        </p:nvSpPr>
        <p:spPr>
          <a:xfrm>
            <a:off x="2339752" y="755020"/>
            <a:ext cx="2232124" cy="54102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6" name="55 Rectángulo"/>
          <p:cNvSpPr/>
          <p:nvPr/>
        </p:nvSpPr>
        <p:spPr>
          <a:xfrm>
            <a:off x="2555776" y="1057394"/>
            <a:ext cx="57606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7" name="56 Rectángulo"/>
          <p:cNvSpPr/>
          <p:nvPr/>
        </p:nvSpPr>
        <p:spPr>
          <a:xfrm>
            <a:off x="3491880" y="5589240"/>
            <a:ext cx="504056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10</a:t>
            </a:r>
            <a:endParaRPr lang="es-AR" dirty="0"/>
          </a:p>
        </p:txBody>
      </p:sp>
      <p:cxnSp>
        <p:nvCxnSpPr>
          <p:cNvPr id="58" name="57 Conector recto de flecha"/>
          <p:cNvCxnSpPr/>
          <p:nvPr/>
        </p:nvCxnSpPr>
        <p:spPr>
          <a:xfrm>
            <a:off x="3131840" y="1187460"/>
            <a:ext cx="360040" cy="1115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Rectángulo"/>
          <p:cNvSpPr/>
          <p:nvPr/>
        </p:nvSpPr>
        <p:spPr>
          <a:xfrm>
            <a:off x="539552" y="975150"/>
            <a:ext cx="57606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1" name="60 CuadroTexto"/>
          <p:cNvSpPr txBox="1"/>
          <p:nvPr/>
        </p:nvSpPr>
        <p:spPr>
          <a:xfrm>
            <a:off x="2627784" y="729737"/>
            <a:ext cx="594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" name="68 Rectángulo"/>
          <p:cNvSpPr/>
          <p:nvPr/>
        </p:nvSpPr>
        <p:spPr>
          <a:xfrm>
            <a:off x="7020272" y="5133039"/>
            <a:ext cx="914400" cy="176035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sz="1400"/>
          </a:p>
        </p:txBody>
      </p:sp>
      <p:sp>
        <p:nvSpPr>
          <p:cNvPr id="70" name="69 CuadroTexto"/>
          <p:cNvSpPr txBox="1"/>
          <p:nvPr/>
        </p:nvSpPr>
        <p:spPr>
          <a:xfrm>
            <a:off x="6948264" y="47971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:Robot</a:t>
            </a:r>
            <a:endParaRPr lang="es-AR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" name="70 Rectángulo"/>
          <p:cNvSpPr/>
          <p:nvPr/>
        </p:nvSpPr>
        <p:spPr>
          <a:xfrm>
            <a:off x="7103410" y="5180851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123</a:t>
            </a:r>
            <a:endParaRPr lang="es-AR" sz="1400" dirty="0"/>
          </a:p>
        </p:txBody>
      </p:sp>
      <p:sp>
        <p:nvSpPr>
          <p:cNvPr id="72" name="71 Rectángulo"/>
          <p:cNvSpPr/>
          <p:nvPr/>
        </p:nvSpPr>
        <p:spPr>
          <a:xfrm>
            <a:off x="7108905" y="5448475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100</a:t>
            </a:r>
            <a:endParaRPr lang="es-AR" sz="1400" dirty="0"/>
          </a:p>
        </p:txBody>
      </p:sp>
      <p:sp>
        <p:nvSpPr>
          <p:cNvPr id="73" name="72 Rectángulo"/>
          <p:cNvSpPr/>
          <p:nvPr/>
        </p:nvSpPr>
        <p:spPr>
          <a:xfrm>
            <a:off x="7108905" y="5723665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100</a:t>
            </a:r>
            <a:endParaRPr lang="es-AR" sz="1400" dirty="0"/>
          </a:p>
        </p:txBody>
      </p:sp>
      <p:sp>
        <p:nvSpPr>
          <p:cNvPr id="74" name="73 Rectángulo"/>
          <p:cNvSpPr/>
          <p:nvPr/>
        </p:nvSpPr>
        <p:spPr>
          <a:xfrm>
            <a:off x="7114400" y="5985781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100</a:t>
            </a:r>
            <a:endParaRPr lang="es-AR" sz="1400" dirty="0"/>
          </a:p>
        </p:txBody>
      </p:sp>
      <p:sp>
        <p:nvSpPr>
          <p:cNvPr id="75" name="74 Rectángulo"/>
          <p:cNvSpPr/>
          <p:nvPr/>
        </p:nvSpPr>
        <p:spPr>
          <a:xfrm>
            <a:off x="7113922" y="6251667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100</a:t>
            </a:r>
            <a:endParaRPr lang="es-AR" sz="1400" dirty="0"/>
          </a:p>
        </p:txBody>
      </p:sp>
      <p:sp>
        <p:nvSpPr>
          <p:cNvPr id="83" name="82 Rectángulo"/>
          <p:cNvSpPr/>
          <p:nvPr/>
        </p:nvSpPr>
        <p:spPr>
          <a:xfrm>
            <a:off x="7020272" y="2834039"/>
            <a:ext cx="914400" cy="196311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sz="1400"/>
          </a:p>
        </p:txBody>
      </p:sp>
      <p:sp>
        <p:nvSpPr>
          <p:cNvPr id="84" name="83 CuadroTexto"/>
          <p:cNvSpPr txBox="1"/>
          <p:nvPr/>
        </p:nvSpPr>
        <p:spPr>
          <a:xfrm>
            <a:off x="6948264" y="246470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RobotAlfa</a:t>
            </a:r>
            <a:endParaRPr lang="es-AR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7103410" y="2948603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111</a:t>
            </a:r>
            <a:endParaRPr lang="es-AR" sz="1400" dirty="0"/>
          </a:p>
        </p:txBody>
      </p:sp>
      <p:sp>
        <p:nvSpPr>
          <p:cNvPr id="86" name="85 Rectángulo"/>
          <p:cNvSpPr/>
          <p:nvPr/>
        </p:nvSpPr>
        <p:spPr>
          <a:xfrm>
            <a:off x="7108905" y="3216227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5000</a:t>
            </a:r>
            <a:endParaRPr lang="es-AR" sz="1400" dirty="0"/>
          </a:p>
        </p:txBody>
      </p:sp>
      <p:sp>
        <p:nvSpPr>
          <p:cNvPr id="87" name="86 Rectángulo"/>
          <p:cNvSpPr/>
          <p:nvPr/>
        </p:nvSpPr>
        <p:spPr>
          <a:xfrm>
            <a:off x="7108905" y="3491417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100</a:t>
            </a:r>
            <a:endParaRPr lang="es-AR" sz="1400" dirty="0"/>
          </a:p>
        </p:txBody>
      </p:sp>
      <p:sp>
        <p:nvSpPr>
          <p:cNvPr id="88" name="87 Rectángulo"/>
          <p:cNvSpPr/>
          <p:nvPr/>
        </p:nvSpPr>
        <p:spPr>
          <a:xfrm>
            <a:off x="7114400" y="3753533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100</a:t>
            </a:r>
            <a:endParaRPr lang="es-AR" sz="1400" dirty="0"/>
          </a:p>
        </p:txBody>
      </p:sp>
      <p:sp>
        <p:nvSpPr>
          <p:cNvPr id="89" name="88 Rectángulo"/>
          <p:cNvSpPr/>
          <p:nvPr/>
        </p:nvSpPr>
        <p:spPr>
          <a:xfrm>
            <a:off x="7113922" y="4019419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100</a:t>
            </a:r>
            <a:endParaRPr lang="es-AR" sz="14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521278" y="482027"/>
            <a:ext cx="594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9" name="98 Conector recto"/>
          <p:cNvCxnSpPr/>
          <p:nvPr/>
        </p:nvCxnSpPr>
        <p:spPr>
          <a:xfrm>
            <a:off x="4018674" y="2113839"/>
            <a:ext cx="6645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110 Conector recto"/>
          <p:cNvCxnSpPr/>
          <p:nvPr/>
        </p:nvCxnSpPr>
        <p:spPr>
          <a:xfrm>
            <a:off x="4023716" y="4825340"/>
            <a:ext cx="6645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recto"/>
          <p:cNvCxnSpPr/>
          <p:nvPr/>
        </p:nvCxnSpPr>
        <p:spPr>
          <a:xfrm>
            <a:off x="4688235" y="1187161"/>
            <a:ext cx="0" cy="3636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114 Conector recto"/>
          <p:cNvCxnSpPr/>
          <p:nvPr/>
        </p:nvCxnSpPr>
        <p:spPr>
          <a:xfrm>
            <a:off x="4023715" y="2555300"/>
            <a:ext cx="208718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116 Conector recto"/>
          <p:cNvCxnSpPr/>
          <p:nvPr/>
        </p:nvCxnSpPr>
        <p:spPr>
          <a:xfrm>
            <a:off x="4023716" y="5292012"/>
            <a:ext cx="208718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118 CuadroTexto"/>
          <p:cNvSpPr txBox="1"/>
          <p:nvPr/>
        </p:nvSpPr>
        <p:spPr>
          <a:xfrm>
            <a:off x="2195736" y="228382"/>
            <a:ext cx="2538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SectoresFabrica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0" name="119 Conector recto"/>
          <p:cNvCxnSpPr/>
          <p:nvPr/>
        </p:nvCxnSpPr>
        <p:spPr>
          <a:xfrm>
            <a:off x="4018674" y="3036530"/>
            <a:ext cx="1633447" cy="200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 de flecha"/>
          <p:cNvCxnSpPr>
            <a:stCxn id="60" idx="3"/>
          </p:cNvCxnSpPr>
          <p:nvPr/>
        </p:nvCxnSpPr>
        <p:spPr>
          <a:xfrm>
            <a:off x="1115616" y="1193037"/>
            <a:ext cx="1080120" cy="557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Rectángulo"/>
          <p:cNvSpPr/>
          <p:nvPr/>
        </p:nvSpPr>
        <p:spPr>
          <a:xfrm>
            <a:off x="7129184" y="4581141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0</a:t>
            </a:r>
            <a:endParaRPr lang="es-AR" sz="1400" dirty="0"/>
          </a:p>
        </p:txBody>
      </p:sp>
      <p:sp>
        <p:nvSpPr>
          <p:cNvPr id="62" name="61 Rectángulo"/>
          <p:cNvSpPr/>
          <p:nvPr/>
        </p:nvSpPr>
        <p:spPr>
          <a:xfrm>
            <a:off x="7144833" y="4293096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100</a:t>
            </a:r>
            <a:endParaRPr lang="es-AR" sz="1400" dirty="0"/>
          </a:p>
        </p:txBody>
      </p:sp>
      <p:sp>
        <p:nvSpPr>
          <p:cNvPr id="64" name="63 Rectángulo"/>
          <p:cNvSpPr/>
          <p:nvPr/>
        </p:nvSpPr>
        <p:spPr>
          <a:xfrm>
            <a:off x="7092280" y="6525357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0</a:t>
            </a:r>
            <a:endParaRPr lang="es-AR" sz="1400" dirty="0"/>
          </a:p>
        </p:txBody>
      </p:sp>
      <p:sp>
        <p:nvSpPr>
          <p:cNvPr id="77" name="76 CuadroTexto"/>
          <p:cNvSpPr txBox="1"/>
          <p:nvPr/>
        </p:nvSpPr>
        <p:spPr>
          <a:xfrm>
            <a:off x="7100664" y="2606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:Robot</a:t>
            </a:r>
            <a:endParaRPr lang="es-AR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8" name="77 Rectángulo"/>
          <p:cNvSpPr/>
          <p:nvPr/>
        </p:nvSpPr>
        <p:spPr>
          <a:xfrm>
            <a:off x="7255810" y="644347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89</a:t>
            </a:r>
            <a:endParaRPr lang="es-AR" sz="1400" dirty="0"/>
          </a:p>
        </p:txBody>
      </p:sp>
      <p:sp>
        <p:nvSpPr>
          <p:cNvPr id="79" name="78 Rectángulo"/>
          <p:cNvSpPr/>
          <p:nvPr/>
        </p:nvSpPr>
        <p:spPr>
          <a:xfrm>
            <a:off x="7261305" y="911971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100</a:t>
            </a:r>
            <a:endParaRPr lang="es-AR" sz="1400" dirty="0"/>
          </a:p>
        </p:txBody>
      </p:sp>
      <p:sp>
        <p:nvSpPr>
          <p:cNvPr id="80" name="79 Rectángulo"/>
          <p:cNvSpPr/>
          <p:nvPr/>
        </p:nvSpPr>
        <p:spPr>
          <a:xfrm>
            <a:off x="7261305" y="1187161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100</a:t>
            </a:r>
            <a:endParaRPr lang="es-AR" sz="1400" dirty="0"/>
          </a:p>
        </p:txBody>
      </p:sp>
      <p:sp>
        <p:nvSpPr>
          <p:cNvPr id="81" name="80 Rectángulo"/>
          <p:cNvSpPr/>
          <p:nvPr/>
        </p:nvSpPr>
        <p:spPr>
          <a:xfrm>
            <a:off x="7266800" y="1449277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100</a:t>
            </a:r>
            <a:endParaRPr lang="es-AR" sz="1400" dirty="0"/>
          </a:p>
        </p:txBody>
      </p:sp>
      <p:sp>
        <p:nvSpPr>
          <p:cNvPr id="82" name="81 Rectángulo"/>
          <p:cNvSpPr/>
          <p:nvPr/>
        </p:nvSpPr>
        <p:spPr>
          <a:xfrm>
            <a:off x="7266322" y="1715163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100</a:t>
            </a:r>
            <a:endParaRPr lang="es-AR" sz="1400" dirty="0"/>
          </a:p>
        </p:txBody>
      </p:sp>
      <p:sp>
        <p:nvSpPr>
          <p:cNvPr id="91" name="90 Rectángulo"/>
          <p:cNvSpPr/>
          <p:nvPr/>
        </p:nvSpPr>
        <p:spPr>
          <a:xfrm>
            <a:off x="7283590" y="1988853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0</a:t>
            </a:r>
            <a:endParaRPr lang="es-AR" sz="1400" dirty="0"/>
          </a:p>
        </p:txBody>
      </p:sp>
      <p:sp>
        <p:nvSpPr>
          <p:cNvPr id="92" name="91 Rectángulo"/>
          <p:cNvSpPr/>
          <p:nvPr/>
        </p:nvSpPr>
        <p:spPr>
          <a:xfrm>
            <a:off x="7172672" y="588527"/>
            <a:ext cx="914400" cy="176035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sz="1400"/>
          </a:p>
        </p:txBody>
      </p:sp>
      <p:cxnSp>
        <p:nvCxnSpPr>
          <p:cNvPr id="63" name="62 Conector recto"/>
          <p:cNvCxnSpPr/>
          <p:nvPr/>
        </p:nvCxnSpPr>
        <p:spPr>
          <a:xfrm>
            <a:off x="4018673" y="1203273"/>
            <a:ext cx="6645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53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74663" y="1196429"/>
            <a:ext cx="7625729" cy="4968875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altLang="es-AR" sz="2800" dirty="0">
                <a:solidFill>
                  <a:schemeClr val="tx1"/>
                </a:solidFill>
              </a:rPr>
              <a:t>El </a:t>
            </a:r>
            <a:r>
              <a:rPr lang="en-US" altLang="es-AR" sz="2800" dirty="0" err="1">
                <a:solidFill>
                  <a:schemeClr val="tx1"/>
                </a:solidFill>
              </a:rPr>
              <a:t>concepto</a:t>
            </a:r>
            <a:r>
              <a:rPr lang="en-US" altLang="es-AR" sz="2800" dirty="0">
                <a:solidFill>
                  <a:schemeClr val="tx1"/>
                </a:solidFill>
              </a:rPr>
              <a:t> de </a:t>
            </a:r>
            <a:r>
              <a:rPr lang="en-US" altLang="es-AR" sz="2800" dirty="0" err="1">
                <a:solidFill>
                  <a:schemeClr val="tx1"/>
                </a:solidFill>
              </a:rPr>
              <a:t>polimorfismo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es</a:t>
            </a:r>
            <a:r>
              <a:rPr lang="en-US" altLang="es-AR" sz="2800" dirty="0">
                <a:solidFill>
                  <a:schemeClr val="tx1"/>
                </a:solidFill>
              </a:rPr>
              <a:t> central </a:t>
            </a:r>
            <a:r>
              <a:rPr lang="en-US" altLang="es-AR" sz="2800" dirty="0" err="1">
                <a:solidFill>
                  <a:schemeClr val="tx1"/>
                </a:solidFill>
              </a:rPr>
              <a:t>en</a:t>
            </a:r>
            <a:r>
              <a:rPr lang="en-US" altLang="es-AR" sz="2800" dirty="0">
                <a:solidFill>
                  <a:schemeClr val="tx1"/>
                </a:solidFill>
              </a:rPr>
              <a:t> la </a:t>
            </a:r>
            <a:r>
              <a:rPr lang="en-US" altLang="es-AR" sz="2800" dirty="0" err="1">
                <a:solidFill>
                  <a:schemeClr val="tx1"/>
                </a:solidFill>
              </a:rPr>
              <a:t>programación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orientada</a:t>
            </a:r>
            <a:r>
              <a:rPr lang="en-US" altLang="es-AR" sz="2800" dirty="0">
                <a:solidFill>
                  <a:schemeClr val="tx1"/>
                </a:solidFill>
              </a:rPr>
              <a:t> a </a:t>
            </a:r>
            <a:r>
              <a:rPr lang="en-US" altLang="es-AR" sz="2800" dirty="0" err="1">
                <a:solidFill>
                  <a:schemeClr val="tx1"/>
                </a:solidFill>
              </a:rPr>
              <a:t>objetos</a:t>
            </a:r>
            <a:r>
              <a:rPr lang="en-US" altLang="es-AR" sz="280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s-AR" sz="2800" dirty="0" err="1">
                <a:solidFill>
                  <a:schemeClr val="tx1"/>
                </a:solidFill>
              </a:rPr>
              <a:t>Polimorfismo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significa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b="1" dirty="0" err="1">
                <a:solidFill>
                  <a:schemeClr val="tx1"/>
                </a:solidFill>
              </a:rPr>
              <a:t>muchas</a:t>
            </a:r>
            <a:r>
              <a:rPr lang="en-US" altLang="es-AR" sz="2800" b="1" dirty="0">
                <a:solidFill>
                  <a:schemeClr val="tx1"/>
                </a:solidFill>
              </a:rPr>
              <a:t> </a:t>
            </a:r>
            <a:r>
              <a:rPr lang="en-US" altLang="es-AR" sz="2800" b="1" dirty="0" err="1">
                <a:solidFill>
                  <a:schemeClr val="tx1"/>
                </a:solidFill>
              </a:rPr>
              <a:t>formas</a:t>
            </a:r>
            <a:r>
              <a:rPr lang="en-US" altLang="es-AR" sz="2800" dirty="0">
                <a:solidFill>
                  <a:schemeClr val="tx1"/>
                </a:solidFill>
              </a:rPr>
              <a:t> y </a:t>
            </a:r>
            <a:r>
              <a:rPr lang="en-US" altLang="es-AR" sz="2800" dirty="0" err="1">
                <a:solidFill>
                  <a:schemeClr val="tx1"/>
                </a:solidFill>
              </a:rPr>
              <a:t>en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ciencias</a:t>
            </a:r>
            <a:r>
              <a:rPr lang="en-US" altLang="es-AR" sz="2800" dirty="0">
                <a:solidFill>
                  <a:schemeClr val="tx1"/>
                </a:solidFill>
              </a:rPr>
              <a:t> de la </a:t>
            </a:r>
            <a:r>
              <a:rPr lang="en-US" altLang="es-AR" sz="2800" dirty="0" err="1">
                <a:solidFill>
                  <a:schemeClr val="tx1"/>
                </a:solidFill>
              </a:rPr>
              <a:t>computación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en</a:t>
            </a:r>
            <a:r>
              <a:rPr lang="en-US" altLang="es-AR" sz="2800" dirty="0">
                <a:solidFill>
                  <a:schemeClr val="tx1"/>
                </a:solidFill>
              </a:rPr>
              <a:t> particular se </a:t>
            </a:r>
            <a:r>
              <a:rPr lang="en-US" altLang="es-AR" sz="2800" dirty="0" err="1">
                <a:solidFill>
                  <a:schemeClr val="tx1"/>
                </a:solidFill>
              </a:rPr>
              <a:t>refiere</a:t>
            </a:r>
            <a:r>
              <a:rPr lang="en-US" altLang="es-AR" sz="2800" dirty="0">
                <a:solidFill>
                  <a:schemeClr val="tx1"/>
                </a:solidFill>
              </a:rPr>
              <a:t> a “</a:t>
            </a:r>
            <a:r>
              <a:rPr lang="en-US" altLang="es-AR" sz="2800" b="1" dirty="0">
                <a:solidFill>
                  <a:schemeClr val="tx1"/>
                </a:solidFill>
              </a:rPr>
              <a:t>la </a:t>
            </a:r>
            <a:r>
              <a:rPr lang="en-US" altLang="es-AR" sz="2800" b="1" dirty="0" err="1">
                <a:solidFill>
                  <a:schemeClr val="tx1"/>
                </a:solidFill>
              </a:rPr>
              <a:t>capacidad</a:t>
            </a:r>
            <a:r>
              <a:rPr lang="en-US" altLang="es-AR" sz="2800" b="1" dirty="0">
                <a:solidFill>
                  <a:schemeClr val="tx1"/>
                </a:solidFill>
              </a:rPr>
              <a:t> de </a:t>
            </a:r>
            <a:r>
              <a:rPr lang="en-US" altLang="es-AR" sz="2800" b="1" dirty="0" err="1">
                <a:solidFill>
                  <a:schemeClr val="tx1"/>
                </a:solidFill>
              </a:rPr>
              <a:t>asociar</a:t>
            </a:r>
            <a:r>
              <a:rPr lang="en-US" altLang="es-AR" sz="2800" b="1" dirty="0">
                <a:solidFill>
                  <a:schemeClr val="tx1"/>
                </a:solidFill>
              </a:rPr>
              <a:t> </a:t>
            </a:r>
            <a:r>
              <a:rPr lang="en-US" altLang="es-AR" sz="2800" b="1" dirty="0" err="1">
                <a:solidFill>
                  <a:schemeClr val="tx1"/>
                </a:solidFill>
              </a:rPr>
              <a:t>diferentes</a:t>
            </a:r>
            <a:r>
              <a:rPr lang="en-US" altLang="es-AR" sz="2800" b="1" dirty="0">
                <a:solidFill>
                  <a:schemeClr val="tx1"/>
                </a:solidFill>
              </a:rPr>
              <a:t> </a:t>
            </a:r>
            <a:r>
              <a:rPr lang="en-US" altLang="es-AR" sz="2800" b="1" dirty="0" err="1">
                <a:solidFill>
                  <a:schemeClr val="tx1"/>
                </a:solidFill>
              </a:rPr>
              <a:t>definiciones</a:t>
            </a:r>
            <a:r>
              <a:rPr lang="en-US" altLang="es-AR" sz="2800" b="1" dirty="0">
                <a:solidFill>
                  <a:schemeClr val="tx1"/>
                </a:solidFill>
              </a:rPr>
              <a:t> a un </a:t>
            </a:r>
            <a:r>
              <a:rPr lang="en-US" altLang="es-AR" sz="2800" b="1" dirty="0" err="1">
                <a:solidFill>
                  <a:schemeClr val="tx1"/>
                </a:solidFill>
              </a:rPr>
              <a:t>mismo</a:t>
            </a:r>
            <a:r>
              <a:rPr lang="en-US" altLang="es-AR" sz="2800" b="1" dirty="0">
                <a:solidFill>
                  <a:schemeClr val="tx1"/>
                </a:solidFill>
              </a:rPr>
              <a:t> </a:t>
            </a:r>
            <a:r>
              <a:rPr lang="en-US" altLang="es-AR" sz="2800" b="1" dirty="0" err="1">
                <a:solidFill>
                  <a:schemeClr val="tx1"/>
                </a:solidFill>
              </a:rPr>
              <a:t>nombre</a:t>
            </a:r>
            <a:r>
              <a:rPr lang="en-US" altLang="es-AR" sz="2800" b="1" dirty="0">
                <a:solidFill>
                  <a:schemeClr val="tx1"/>
                </a:solidFill>
              </a:rPr>
              <a:t>, de </a:t>
            </a:r>
            <a:r>
              <a:rPr lang="en-US" altLang="es-AR" sz="2800" b="1" dirty="0" err="1">
                <a:solidFill>
                  <a:schemeClr val="tx1"/>
                </a:solidFill>
              </a:rPr>
              <a:t>modo</a:t>
            </a:r>
            <a:r>
              <a:rPr lang="en-US" altLang="es-AR" sz="2800" b="1" dirty="0">
                <a:solidFill>
                  <a:schemeClr val="tx1"/>
                </a:solidFill>
              </a:rPr>
              <a:t> que el </a:t>
            </a:r>
            <a:r>
              <a:rPr lang="en-US" altLang="es-AR" sz="2800" b="1" dirty="0" err="1">
                <a:solidFill>
                  <a:schemeClr val="tx1"/>
                </a:solidFill>
              </a:rPr>
              <a:t>contexto</a:t>
            </a:r>
            <a:r>
              <a:rPr lang="en-US" altLang="es-AR" sz="2800" b="1" dirty="0">
                <a:solidFill>
                  <a:schemeClr val="tx1"/>
                </a:solidFill>
              </a:rPr>
              <a:t> determine </a:t>
            </a:r>
            <a:r>
              <a:rPr lang="en-US" altLang="es-AR" sz="2800" b="1" dirty="0" err="1">
                <a:solidFill>
                  <a:schemeClr val="tx1"/>
                </a:solidFill>
              </a:rPr>
              <a:t>cuál</a:t>
            </a:r>
            <a:r>
              <a:rPr lang="en-US" altLang="es-AR" sz="2800" b="1" dirty="0">
                <a:solidFill>
                  <a:schemeClr val="tx1"/>
                </a:solidFill>
              </a:rPr>
              <a:t> </a:t>
            </a:r>
            <a:r>
              <a:rPr lang="en-US" altLang="es-AR" sz="2800" b="1" dirty="0" err="1">
                <a:solidFill>
                  <a:schemeClr val="tx1"/>
                </a:solidFill>
              </a:rPr>
              <a:t>corresponde</a:t>
            </a:r>
            <a:r>
              <a:rPr lang="en-US" altLang="es-AR" sz="2800" b="1" dirty="0">
                <a:solidFill>
                  <a:schemeClr val="tx1"/>
                </a:solidFill>
              </a:rPr>
              <a:t> </a:t>
            </a:r>
            <a:r>
              <a:rPr lang="en-US" altLang="es-AR" sz="2800" b="1" dirty="0" err="1">
                <a:solidFill>
                  <a:schemeClr val="tx1"/>
                </a:solidFill>
              </a:rPr>
              <a:t>usar</a:t>
            </a:r>
            <a:r>
              <a:rPr lang="en-US" altLang="es-AR" sz="2800" dirty="0">
                <a:solidFill>
                  <a:schemeClr val="tx1"/>
                </a:solidFill>
              </a:rPr>
              <a:t>”.</a:t>
            </a:r>
          </a:p>
          <a:p>
            <a:pPr>
              <a:spcBef>
                <a:spcPct val="50000"/>
              </a:spcBef>
            </a:pPr>
            <a:r>
              <a:rPr lang="en-US" altLang="es-AR" sz="2800" dirty="0" err="1">
                <a:solidFill>
                  <a:schemeClr val="tx1"/>
                </a:solidFill>
              </a:rPr>
              <a:t>En</a:t>
            </a:r>
            <a:r>
              <a:rPr lang="en-US" altLang="es-AR" sz="2800" dirty="0">
                <a:solidFill>
                  <a:schemeClr val="tx1"/>
                </a:solidFill>
              </a:rPr>
              <a:t> el </a:t>
            </a:r>
            <a:r>
              <a:rPr lang="en-US" altLang="es-AR" sz="2800" dirty="0" err="1">
                <a:solidFill>
                  <a:schemeClr val="tx1"/>
                </a:solidFill>
              </a:rPr>
              <a:t>contexto</a:t>
            </a:r>
            <a:r>
              <a:rPr lang="en-US" altLang="es-AR" sz="2800" dirty="0">
                <a:solidFill>
                  <a:schemeClr val="tx1"/>
                </a:solidFill>
              </a:rPr>
              <a:t> de la </a:t>
            </a:r>
            <a:r>
              <a:rPr lang="en-US" altLang="es-AR" sz="2800" dirty="0" err="1">
                <a:solidFill>
                  <a:schemeClr val="tx1"/>
                </a:solidFill>
              </a:rPr>
              <a:t>programación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orientada</a:t>
            </a:r>
            <a:r>
              <a:rPr lang="en-US" altLang="es-AR" sz="2800" dirty="0">
                <a:solidFill>
                  <a:schemeClr val="tx1"/>
                </a:solidFill>
              </a:rPr>
              <a:t> a </a:t>
            </a:r>
            <a:r>
              <a:rPr lang="en-US" altLang="es-AR" sz="2800" dirty="0" err="1">
                <a:solidFill>
                  <a:schemeClr val="tx1"/>
                </a:solidFill>
              </a:rPr>
              <a:t>objetos</a:t>
            </a:r>
            <a:r>
              <a:rPr lang="en-US" altLang="es-AR" sz="2800" dirty="0">
                <a:solidFill>
                  <a:schemeClr val="tx1"/>
                </a:solidFill>
              </a:rPr>
              <a:t> el </a:t>
            </a:r>
            <a:r>
              <a:rPr lang="en-US" altLang="es-AR" sz="2800" dirty="0" err="1">
                <a:solidFill>
                  <a:schemeClr val="tx1"/>
                </a:solidFill>
              </a:rPr>
              <a:t>polimorfismo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está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relacionado</a:t>
            </a:r>
            <a:r>
              <a:rPr lang="en-US" altLang="es-AR" sz="2800" dirty="0">
                <a:solidFill>
                  <a:schemeClr val="tx1"/>
                </a:solidFill>
              </a:rPr>
              <a:t> con </a:t>
            </a:r>
            <a:r>
              <a:rPr lang="en-US" altLang="es-AR" sz="2800" b="1" dirty="0">
                <a:solidFill>
                  <a:schemeClr val="tx1"/>
                </a:solidFill>
              </a:rPr>
              <a:t>variables</a:t>
            </a:r>
            <a:r>
              <a:rPr lang="en-US" altLang="es-AR" sz="2800" dirty="0">
                <a:solidFill>
                  <a:schemeClr val="tx1"/>
                </a:solidFill>
              </a:rPr>
              <a:t>, </a:t>
            </a:r>
            <a:r>
              <a:rPr lang="en-US" altLang="es-AR" sz="2800" b="1" dirty="0" err="1">
                <a:solidFill>
                  <a:schemeClr val="tx1"/>
                </a:solidFill>
              </a:rPr>
              <a:t>asignaciones</a:t>
            </a:r>
            <a:r>
              <a:rPr lang="en-US" altLang="es-AR" sz="2800" dirty="0">
                <a:solidFill>
                  <a:schemeClr val="tx1"/>
                </a:solidFill>
              </a:rPr>
              <a:t> y </a:t>
            </a:r>
            <a:r>
              <a:rPr lang="en-US" altLang="es-AR" sz="2800" b="1" dirty="0" err="1">
                <a:solidFill>
                  <a:schemeClr val="tx1"/>
                </a:solidFill>
              </a:rPr>
              <a:t>métodos</a:t>
            </a:r>
            <a:r>
              <a:rPr lang="en-US" altLang="es-AR" sz="2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Polimorfismo</a:t>
            </a:r>
            <a:endParaRPr lang="es-AR" sz="3600" b="1" dirty="0"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6369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Polimorfismo en Java</a:t>
            </a:r>
            <a:endParaRPr lang="es-AR" sz="3600" b="1" dirty="0">
              <a:latin typeface="Cambria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25223" y="1412777"/>
            <a:ext cx="7575169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sz="2800" dirty="0" err="1">
                <a:latin typeface="+mn-lt"/>
              </a:rPr>
              <a:t>Una</a:t>
            </a:r>
            <a:r>
              <a:rPr lang="en-US" altLang="es-AR" sz="2800" dirty="0">
                <a:latin typeface="+mn-lt"/>
              </a:rPr>
              <a:t> </a:t>
            </a:r>
            <a:r>
              <a:rPr lang="en-US" altLang="es-AR" sz="2800" b="1" dirty="0">
                <a:latin typeface="+mn-lt"/>
              </a:rPr>
              <a:t>variable </a:t>
            </a:r>
            <a:r>
              <a:rPr lang="en-US" altLang="es-AR" sz="2800" b="1" dirty="0" err="1">
                <a:latin typeface="+mn-lt"/>
              </a:rPr>
              <a:t>polimórfica</a:t>
            </a:r>
            <a:r>
              <a:rPr lang="en-US" altLang="es-AR" sz="2800" b="1" dirty="0">
                <a:latin typeface="+mn-lt"/>
              </a:rPr>
              <a:t> </a:t>
            </a:r>
            <a:r>
              <a:rPr lang="en-US" altLang="es-AR" sz="2800" dirty="0" err="1">
                <a:latin typeface="+mn-lt"/>
              </a:rPr>
              <a:t>puede</a:t>
            </a:r>
            <a:r>
              <a:rPr lang="en-US" altLang="es-AR" sz="2800" dirty="0">
                <a:latin typeface="+mn-lt"/>
              </a:rPr>
              <a:t> </a:t>
            </a:r>
            <a:r>
              <a:rPr lang="en-US" altLang="es-AR" sz="2800" dirty="0" err="1">
                <a:latin typeface="+mn-lt"/>
              </a:rPr>
              <a:t>quedar</a:t>
            </a:r>
            <a:r>
              <a:rPr lang="en-US" altLang="es-AR" sz="2800" dirty="0">
                <a:latin typeface="+mn-lt"/>
              </a:rPr>
              <a:t> </a:t>
            </a:r>
            <a:r>
              <a:rPr lang="en-US" altLang="es-AR" sz="2800" dirty="0" err="1">
                <a:latin typeface="+mn-lt"/>
              </a:rPr>
              <a:t>asociada</a:t>
            </a:r>
            <a:r>
              <a:rPr lang="en-US" altLang="es-AR" sz="2800" dirty="0">
                <a:latin typeface="+mn-lt"/>
              </a:rPr>
              <a:t> a </a:t>
            </a:r>
            <a:r>
              <a:rPr lang="en-US" altLang="es-AR" sz="2800" dirty="0" err="1">
                <a:latin typeface="+mn-lt"/>
              </a:rPr>
              <a:t>objetos</a:t>
            </a:r>
            <a:r>
              <a:rPr lang="en-US" altLang="es-AR" sz="2800" dirty="0">
                <a:latin typeface="+mn-lt"/>
              </a:rPr>
              <a:t> de </a:t>
            </a:r>
            <a:r>
              <a:rPr lang="en-US" altLang="es-AR" sz="2800" dirty="0" err="1">
                <a:latin typeface="+mn-lt"/>
              </a:rPr>
              <a:t>diferentes</a:t>
            </a:r>
            <a:r>
              <a:rPr lang="en-US" altLang="es-AR" sz="2800" dirty="0">
                <a:latin typeface="+mn-lt"/>
              </a:rPr>
              <a:t> </a:t>
            </a:r>
            <a:r>
              <a:rPr lang="en-US" altLang="es-AR" sz="2800" dirty="0" err="1">
                <a:latin typeface="+mn-lt"/>
              </a:rPr>
              <a:t>clases</a:t>
            </a:r>
            <a:r>
              <a:rPr lang="en-US" altLang="es-AR" sz="2800" dirty="0" smtClean="0">
                <a:latin typeface="+mn-lt"/>
              </a:rPr>
              <a:t>.</a:t>
            </a:r>
            <a:endParaRPr lang="en-US" altLang="es-AR" dirty="0">
              <a:latin typeface="+mn-lt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39553" y="3212976"/>
            <a:ext cx="753764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sz="2800" dirty="0" err="1">
                <a:latin typeface="+mn-lt"/>
              </a:rPr>
              <a:t>Una</a:t>
            </a:r>
            <a:r>
              <a:rPr lang="en-US" altLang="es-AR" sz="2800" dirty="0">
                <a:latin typeface="+mn-lt"/>
              </a:rPr>
              <a:t> </a:t>
            </a:r>
            <a:r>
              <a:rPr lang="en-US" altLang="es-AR" sz="2800" b="1" dirty="0" err="1">
                <a:latin typeface="+mn-lt"/>
              </a:rPr>
              <a:t>asignación</a:t>
            </a:r>
            <a:r>
              <a:rPr lang="en-US" altLang="es-AR" sz="2800" b="1" dirty="0">
                <a:latin typeface="+mn-lt"/>
              </a:rPr>
              <a:t> </a:t>
            </a:r>
            <a:r>
              <a:rPr lang="en-US" altLang="es-AR" sz="2800" b="1" dirty="0" err="1">
                <a:latin typeface="+mn-lt"/>
              </a:rPr>
              <a:t>polimórfica</a:t>
            </a:r>
            <a:r>
              <a:rPr lang="en-US" altLang="es-AR" sz="2800" b="1" dirty="0">
                <a:latin typeface="+mn-lt"/>
              </a:rPr>
              <a:t> </a:t>
            </a:r>
            <a:r>
              <a:rPr lang="en-US" altLang="es-AR" sz="2800" dirty="0" err="1">
                <a:latin typeface="+mn-lt"/>
              </a:rPr>
              <a:t>liga</a:t>
            </a:r>
            <a:r>
              <a:rPr lang="en-US" altLang="es-AR" sz="2800" dirty="0">
                <a:latin typeface="+mn-lt"/>
              </a:rPr>
              <a:t> un </a:t>
            </a:r>
            <a:r>
              <a:rPr lang="en-US" altLang="es-AR" sz="2800" dirty="0" err="1">
                <a:latin typeface="+mn-lt"/>
              </a:rPr>
              <a:t>objeto</a:t>
            </a:r>
            <a:r>
              <a:rPr lang="en-US" altLang="es-AR" sz="2800" dirty="0">
                <a:latin typeface="+mn-lt"/>
              </a:rPr>
              <a:t> de </a:t>
            </a:r>
            <a:r>
              <a:rPr lang="en-US" altLang="es-AR" sz="2800" dirty="0" err="1">
                <a:latin typeface="+mn-lt"/>
              </a:rPr>
              <a:t>una</a:t>
            </a:r>
            <a:r>
              <a:rPr lang="en-US" altLang="es-AR" sz="2800" dirty="0">
                <a:latin typeface="+mn-lt"/>
              </a:rPr>
              <a:t> </a:t>
            </a:r>
            <a:r>
              <a:rPr lang="en-US" altLang="es-AR" sz="2800" dirty="0" err="1">
                <a:latin typeface="+mn-lt"/>
              </a:rPr>
              <a:t>clase</a:t>
            </a:r>
            <a:r>
              <a:rPr lang="en-US" altLang="es-AR" sz="2800" dirty="0">
                <a:latin typeface="+mn-lt"/>
              </a:rPr>
              <a:t> a </a:t>
            </a:r>
            <a:r>
              <a:rPr lang="en-US" altLang="es-AR" sz="2800" dirty="0" err="1">
                <a:latin typeface="+mn-lt"/>
              </a:rPr>
              <a:t>una</a:t>
            </a:r>
            <a:r>
              <a:rPr lang="en-US" altLang="es-AR" sz="2800" dirty="0">
                <a:latin typeface="+mn-lt"/>
              </a:rPr>
              <a:t> variable </a:t>
            </a:r>
            <a:r>
              <a:rPr lang="en-US" altLang="es-AR" sz="2800" dirty="0" err="1">
                <a:latin typeface="+mn-lt"/>
              </a:rPr>
              <a:t>declarada</a:t>
            </a:r>
            <a:r>
              <a:rPr lang="en-US" altLang="es-AR" sz="2800" dirty="0">
                <a:latin typeface="+mn-lt"/>
              </a:rPr>
              <a:t> de </a:t>
            </a:r>
            <a:r>
              <a:rPr lang="en-US" altLang="es-AR" sz="2800" dirty="0" err="1">
                <a:latin typeface="+mn-lt"/>
              </a:rPr>
              <a:t>otra</a:t>
            </a:r>
            <a:r>
              <a:rPr lang="en-US" altLang="es-AR" sz="2800" dirty="0">
                <a:latin typeface="+mn-lt"/>
              </a:rPr>
              <a:t> </a:t>
            </a:r>
            <a:r>
              <a:rPr lang="en-US" altLang="es-AR" sz="2800" dirty="0" err="1">
                <a:latin typeface="+mn-lt"/>
              </a:rPr>
              <a:t>clase</a:t>
            </a:r>
            <a:endParaRPr lang="en-US" altLang="es-AR" sz="2800" dirty="0">
              <a:latin typeface="+mn-lt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74039" y="4941168"/>
            <a:ext cx="7526353" cy="9540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sz="2800" dirty="0">
                <a:latin typeface="+mn-lt"/>
              </a:rPr>
              <a:t>Un </a:t>
            </a:r>
            <a:r>
              <a:rPr lang="en-US" altLang="es-AR" sz="2800" b="1" dirty="0" err="1">
                <a:latin typeface="+mn-lt"/>
              </a:rPr>
              <a:t>método</a:t>
            </a:r>
            <a:r>
              <a:rPr lang="en-US" altLang="es-AR" sz="2800" b="1" dirty="0">
                <a:latin typeface="+mn-lt"/>
              </a:rPr>
              <a:t> </a:t>
            </a:r>
            <a:r>
              <a:rPr lang="en-US" altLang="es-AR" sz="2800" b="1" dirty="0" err="1">
                <a:latin typeface="+mn-lt"/>
              </a:rPr>
              <a:t>polimórfico</a:t>
            </a:r>
            <a:r>
              <a:rPr lang="en-US" altLang="es-AR" sz="2800" b="1" dirty="0">
                <a:latin typeface="+mn-lt"/>
              </a:rPr>
              <a:t> </a:t>
            </a:r>
            <a:r>
              <a:rPr lang="en-US" altLang="es-AR" sz="2800" dirty="0" err="1">
                <a:latin typeface="+mn-lt"/>
              </a:rPr>
              <a:t>incluye</a:t>
            </a:r>
            <a:r>
              <a:rPr lang="en-US" altLang="es-AR" sz="2800" dirty="0">
                <a:latin typeface="+mn-lt"/>
              </a:rPr>
              <a:t> </a:t>
            </a:r>
            <a:r>
              <a:rPr lang="en-US" altLang="es-AR" sz="2800" dirty="0" err="1">
                <a:latin typeface="+mn-lt"/>
              </a:rPr>
              <a:t>una</a:t>
            </a:r>
            <a:r>
              <a:rPr lang="en-US" altLang="es-AR" sz="2800" dirty="0">
                <a:latin typeface="+mn-lt"/>
              </a:rPr>
              <a:t> o </a:t>
            </a:r>
            <a:r>
              <a:rPr lang="en-US" altLang="es-AR" sz="2800" dirty="0" err="1">
                <a:latin typeface="+mn-lt"/>
              </a:rPr>
              <a:t>más</a:t>
            </a:r>
            <a:r>
              <a:rPr lang="en-US" altLang="es-AR" sz="2800" dirty="0">
                <a:latin typeface="+mn-lt"/>
              </a:rPr>
              <a:t> variables </a:t>
            </a:r>
            <a:r>
              <a:rPr lang="en-US" altLang="es-AR" sz="2800" dirty="0" err="1">
                <a:latin typeface="+mn-lt"/>
              </a:rPr>
              <a:t>polimórficas</a:t>
            </a:r>
            <a:r>
              <a:rPr lang="en-US" altLang="es-AR" sz="2800" dirty="0">
                <a:latin typeface="+mn-lt"/>
              </a:rPr>
              <a:t> </a:t>
            </a:r>
            <a:r>
              <a:rPr lang="en-US" altLang="es-AR" sz="2800" dirty="0" err="1">
                <a:latin typeface="+mn-lt"/>
              </a:rPr>
              <a:t>como</a:t>
            </a:r>
            <a:r>
              <a:rPr lang="en-US" altLang="es-AR" sz="2800" dirty="0">
                <a:latin typeface="+mn-lt"/>
              </a:rPr>
              <a:t> </a:t>
            </a:r>
            <a:r>
              <a:rPr lang="en-US" altLang="es-AR" sz="2800" dirty="0" err="1">
                <a:latin typeface="+mn-lt"/>
              </a:rPr>
              <a:t>parámetro</a:t>
            </a:r>
            <a:r>
              <a:rPr lang="en-US" altLang="es-AR" sz="2800" dirty="0">
                <a:latin typeface="+mn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2569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74663" y="1157288"/>
            <a:ext cx="7625729" cy="4968875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altLang="es-AR" sz="2800" dirty="0">
                <a:solidFill>
                  <a:schemeClr val="tx1"/>
                </a:solidFill>
              </a:rPr>
              <a:t>Dado que </a:t>
            </a:r>
            <a:r>
              <a:rPr lang="en-US" altLang="es-AR" sz="2800" dirty="0" err="1">
                <a:solidFill>
                  <a:schemeClr val="tx1"/>
                </a:solidFill>
              </a:rPr>
              <a:t>una</a:t>
            </a:r>
            <a:r>
              <a:rPr lang="en-US" altLang="es-AR" sz="2800" dirty="0">
                <a:solidFill>
                  <a:schemeClr val="tx1"/>
                </a:solidFill>
              </a:rPr>
              <a:t> variable </a:t>
            </a:r>
            <a:r>
              <a:rPr lang="en-US" altLang="es-AR" sz="2800" dirty="0" err="1">
                <a:solidFill>
                  <a:schemeClr val="tx1"/>
                </a:solidFill>
              </a:rPr>
              <a:t>puede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estar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asociada</a:t>
            </a:r>
            <a:r>
              <a:rPr lang="en-US" altLang="es-AR" sz="2800" dirty="0">
                <a:solidFill>
                  <a:schemeClr val="tx1"/>
                </a:solidFill>
              </a:rPr>
              <a:t> a </a:t>
            </a:r>
            <a:r>
              <a:rPr lang="en-US" altLang="es-AR" sz="2800" dirty="0" err="1">
                <a:solidFill>
                  <a:schemeClr val="tx1"/>
                </a:solidFill>
              </a:rPr>
              <a:t>objetos</a:t>
            </a:r>
            <a:r>
              <a:rPr lang="en-US" altLang="es-AR" sz="2800" dirty="0">
                <a:solidFill>
                  <a:schemeClr val="tx1"/>
                </a:solidFill>
              </a:rPr>
              <a:t> de </a:t>
            </a:r>
            <a:r>
              <a:rPr lang="en-US" altLang="es-AR" sz="2800" dirty="0" err="1">
                <a:solidFill>
                  <a:schemeClr val="tx1"/>
                </a:solidFill>
              </a:rPr>
              <a:t>diferentes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tipos</a:t>
            </a:r>
            <a:r>
              <a:rPr lang="en-US" altLang="es-AR" sz="2800" dirty="0">
                <a:solidFill>
                  <a:schemeClr val="tx1"/>
                </a:solidFill>
              </a:rPr>
              <a:t>, </a:t>
            </a:r>
            <a:r>
              <a:rPr lang="en-US" altLang="es-AR" sz="2800" dirty="0" err="1">
                <a:solidFill>
                  <a:schemeClr val="tx1"/>
                </a:solidFill>
              </a:rPr>
              <a:t>distinguiremos</a:t>
            </a:r>
            <a:r>
              <a:rPr lang="en-US" altLang="es-AR" sz="2800" dirty="0">
                <a:solidFill>
                  <a:schemeClr val="tx1"/>
                </a:solidFill>
              </a:rPr>
              <a:t> entre:</a:t>
            </a:r>
          </a:p>
          <a:p>
            <a:pPr>
              <a:spcBef>
                <a:spcPct val="50000"/>
              </a:spcBef>
            </a:pPr>
            <a:r>
              <a:rPr lang="en-US" altLang="es-AR" sz="2800" dirty="0">
                <a:solidFill>
                  <a:schemeClr val="tx1"/>
                </a:solidFill>
              </a:rPr>
              <a:t> El </a:t>
            </a:r>
            <a:r>
              <a:rPr lang="en-US" altLang="es-AR" sz="2800" b="1" dirty="0" err="1">
                <a:solidFill>
                  <a:schemeClr val="tx1"/>
                </a:solidFill>
              </a:rPr>
              <a:t>tipo</a:t>
            </a:r>
            <a:r>
              <a:rPr lang="en-US" altLang="es-AR" sz="2800" b="1" dirty="0">
                <a:solidFill>
                  <a:schemeClr val="tx1"/>
                </a:solidFill>
              </a:rPr>
              <a:t> </a:t>
            </a:r>
            <a:r>
              <a:rPr lang="en-US" altLang="es-AR" sz="2800" b="1" dirty="0" err="1">
                <a:solidFill>
                  <a:schemeClr val="tx1"/>
                </a:solidFill>
              </a:rPr>
              <a:t>estático</a:t>
            </a:r>
            <a:r>
              <a:rPr lang="en-US" altLang="es-AR" sz="2800" dirty="0">
                <a:solidFill>
                  <a:schemeClr val="tx1"/>
                </a:solidFill>
              </a:rPr>
              <a:t> de </a:t>
            </a:r>
            <a:r>
              <a:rPr lang="en-US" altLang="es-AR" sz="2800" dirty="0" err="1">
                <a:solidFill>
                  <a:schemeClr val="tx1"/>
                </a:solidFill>
              </a:rPr>
              <a:t>una</a:t>
            </a:r>
            <a:r>
              <a:rPr lang="en-US" altLang="es-AR" sz="2800" dirty="0">
                <a:solidFill>
                  <a:schemeClr val="tx1"/>
                </a:solidFill>
              </a:rPr>
              <a:t> variable, </a:t>
            </a:r>
            <a:r>
              <a:rPr lang="en-US" altLang="es-AR" sz="2800" dirty="0" err="1">
                <a:solidFill>
                  <a:schemeClr val="tx1"/>
                </a:solidFill>
              </a:rPr>
              <a:t>es</a:t>
            </a:r>
            <a:r>
              <a:rPr lang="en-US" altLang="es-AR" sz="2800" dirty="0">
                <a:solidFill>
                  <a:schemeClr val="tx1"/>
                </a:solidFill>
              </a:rPr>
              <a:t> el </a:t>
            </a:r>
            <a:r>
              <a:rPr lang="en-US" altLang="es-AR" sz="2800" dirty="0" err="1">
                <a:solidFill>
                  <a:schemeClr val="tx1"/>
                </a:solidFill>
              </a:rPr>
              <a:t>tipo</a:t>
            </a:r>
            <a:r>
              <a:rPr lang="en-US" altLang="es-AR" sz="2800" dirty="0">
                <a:solidFill>
                  <a:schemeClr val="tx1"/>
                </a:solidFill>
              </a:rPr>
              <a:t> que </a:t>
            </a:r>
            <a:r>
              <a:rPr lang="en-US" altLang="es-AR" sz="2800" dirty="0" err="1">
                <a:solidFill>
                  <a:schemeClr val="tx1"/>
                </a:solidFill>
              </a:rPr>
              <a:t>aparece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en</a:t>
            </a:r>
            <a:r>
              <a:rPr lang="en-US" altLang="es-AR" sz="2800" dirty="0">
                <a:solidFill>
                  <a:schemeClr val="tx1"/>
                </a:solidFill>
              </a:rPr>
              <a:t> la </a:t>
            </a:r>
            <a:r>
              <a:rPr lang="en-US" altLang="es-AR" sz="2800" dirty="0" err="1" smtClean="0">
                <a:solidFill>
                  <a:schemeClr val="tx1"/>
                </a:solidFill>
              </a:rPr>
              <a:t>declaración</a:t>
            </a:r>
            <a:r>
              <a:rPr lang="en-US" altLang="es-AR" sz="2800" dirty="0" smtClean="0">
                <a:solidFill>
                  <a:schemeClr val="tx1"/>
                </a:solidFill>
              </a:rPr>
              <a:t>.</a:t>
            </a:r>
            <a:endParaRPr lang="en-US" altLang="es-AR" sz="28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s-AR" sz="2800" dirty="0">
                <a:solidFill>
                  <a:schemeClr val="tx1"/>
                </a:solidFill>
              </a:rPr>
              <a:t> El </a:t>
            </a:r>
            <a:r>
              <a:rPr lang="en-US" altLang="es-AR" sz="2800" b="1" dirty="0" err="1">
                <a:solidFill>
                  <a:schemeClr val="tx1"/>
                </a:solidFill>
              </a:rPr>
              <a:t>tipo</a:t>
            </a:r>
            <a:r>
              <a:rPr lang="en-US" altLang="es-AR" sz="2800" b="1" dirty="0">
                <a:solidFill>
                  <a:schemeClr val="tx1"/>
                </a:solidFill>
              </a:rPr>
              <a:t> </a:t>
            </a:r>
            <a:r>
              <a:rPr lang="en-US" altLang="es-AR" sz="2800" b="1" dirty="0" err="1">
                <a:solidFill>
                  <a:schemeClr val="tx1"/>
                </a:solidFill>
              </a:rPr>
              <a:t>dinámico</a:t>
            </a:r>
            <a:r>
              <a:rPr lang="en-US" altLang="es-AR" sz="2800" dirty="0">
                <a:solidFill>
                  <a:schemeClr val="tx1"/>
                </a:solidFill>
              </a:rPr>
              <a:t> de </a:t>
            </a:r>
            <a:r>
              <a:rPr lang="en-US" altLang="es-AR" sz="2800" dirty="0" err="1">
                <a:solidFill>
                  <a:schemeClr val="tx1"/>
                </a:solidFill>
              </a:rPr>
              <a:t>una</a:t>
            </a:r>
            <a:r>
              <a:rPr lang="en-US" altLang="es-AR" sz="2800" dirty="0">
                <a:solidFill>
                  <a:schemeClr val="tx1"/>
                </a:solidFill>
              </a:rPr>
              <a:t> variable se </a:t>
            </a:r>
            <a:r>
              <a:rPr lang="en-US" altLang="es-AR" sz="2800" dirty="0" err="1">
                <a:solidFill>
                  <a:schemeClr val="tx1"/>
                </a:solidFill>
              </a:rPr>
              <a:t>determina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en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ejecución</a:t>
            </a:r>
            <a:r>
              <a:rPr lang="en-US" altLang="es-AR" sz="2800" dirty="0">
                <a:solidFill>
                  <a:schemeClr val="tx1"/>
                </a:solidFill>
              </a:rPr>
              <a:t> y </a:t>
            </a:r>
            <a:r>
              <a:rPr lang="en-US" altLang="es-AR" sz="2800" dirty="0" err="1">
                <a:solidFill>
                  <a:schemeClr val="tx1"/>
                </a:solidFill>
              </a:rPr>
              <a:t>corresponde</a:t>
            </a:r>
            <a:r>
              <a:rPr lang="en-US" altLang="es-AR" sz="2800" dirty="0">
                <a:solidFill>
                  <a:schemeClr val="tx1"/>
                </a:solidFill>
              </a:rPr>
              <a:t> a la </a:t>
            </a:r>
            <a:r>
              <a:rPr lang="en-US" altLang="es-AR" sz="2800" dirty="0" err="1">
                <a:solidFill>
                  <a:schemeClr val="tx1"/>
                </a:solidFill>
              </a:rPr>
              <a:t>clase</a:t>
            </a:r>
            <a:r>
              <a:rPr lang="en-US" altLang="es-AR" sz="2800" dirty="0">
                <a:solidFill>
                  <a:schemeClr val="tx1"/>
                </a:solidFill>
              </a:rPr>
              <a:t> a la que </a:t>
            </a:r>
            <a:r>
              <a:rPr lang="en-US" altLang="es-AR" sz="2800" dirty="0" err="1">
                <a:solidFill>
                  <a:schemeClr val="tx1"/>
                </a:solidFill>
              </a:rPr>
              <a:t>corresponde</a:t>
            </a:r>
            <a:r>
              <a:rPr lang="en-US" altLang="es-AR" sz="2800" dirty="0">
                <a:solidFill>
                  <a:schemeClr val="tx1"/>
                </a:solidFill>
              </a:rPr>
              <a:t> el </a:t>
            </a:r>
            <a:r>
              <a:rPr lang="en-US" altLang="es-AR" sz="2800" dirty="0" err="1">
                <a:solidFill>
                  <a:schemeClr val="tx1"/>
                </a:solidFill>
              </a:rPr>
              <a:t>objeto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 smtClean="0">
                <a:solidFill>
                  <a:schemeClr val="tx1"/>
                </a:solidFill>
              </a:rPr>
              <a:t>referenciado</a:t>
            </a:r>
            <a:r>
              <a:rPr lang="en-US" altLang="es-AR" sz="2800" dirty="0" smtClean="0">
                <a:solidFill>
                  <a:schemeClr val="tx1"/>
                </a:solidFill>
              </a:rPr>
              <a:t>.</a:t>
            </a:r>
            <a:endParaRPr lang="en-US" altLang="es-AR" sz="28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s-AR" sz="2800" b="1" dirty="0">
                <a:solidFill>
                  <a:schemeClr val="accent1">
                    <a:lumMod val="75000"/>
                  </a:schemeClr>
                </a:solidFill>
              </a:rPr>
              <a:t>El </a:t>
            </a:r>
            <a:r>
              <a:rPr lang="en-US" altLang="es-AR" sz="2800" b="1" dirty="0" err="1">
                <a:solidFill>
                  <a:schemeClr val="accent1">
                    <a:lumMod val="75000"/>
                  </a:schemeClr>
                </a:solidFill>
              </a:rPr>
              <a:t>tipo</a:t>
            </a:r>
            <a:r>
              <a:rPr lang="en-US" altLang="es-AR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s-AR" sz="2800" b="1" dirty="0" err="1">
                <a:solidFill>
                  <a:schemeClr val="accent1">
                    <a:lumMod val="75000"/>
                  </a:schemeClr>
                </a:solidFill>
              </a:rPr>
              <a:t>estático</a:t>
            </a:r>
            <a:r>
              <a:rPr lang="en-US" altLang="es-AR" sz="2800" b="1" dirty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US" altLang="es-AR" sz="2800" b="1" dirty="0" err="1">
                <a:solidFill>
                  <a:schemeClr val="accent1">
                    <a:lumMod val="75000"/>
                  </a:schemeClr>
                </a:solidFill>
              </a:rPr>
              <a:t>una</a:t>
            </a:r>
            <a:r>
              <a:rPr lang="en-US" altLang="es-AR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s-AR" sz="2800" b="1" dirty="0" smtClean="0">
                <a:solidFill>
                  <a:schemeClr val="accent1">
                    <a:lumMod val="75000"/>
                  </a:schemeClr>
                </a:solidFill>
              </a:rPr>
              <a:t>variable </a:t>
            </a:r>
            <a:r>
              <a:rPr lang="en-US" altLang="es-AR" sz="2800" b="1" dirty="0" err="1" smtClean="0">
                <a:solidFill>
                  <a:schemeClr val="accent1">
                    <a:lumMod val="75000"/>
                  </a:schemeClr>
                </a:solidFill>
              </a:rPr>
              <a:t>determina</a:t>
            </a:r>
            <a:r>
              <a:rPr lang="en-US" altLang="es-AR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s-AR" sz="2800" b="1" dirty="0">
                <a:solidFill>
                  <a:schemeClr val="accent1">
                    <a:lumMod val="75000"/>
                  </a:schemeClr>
                </a:solidFill>
              </a:rPr>
              <a:t>el </a:t>
            </a:r>
            <a:r>
              <a:rPr lang="en-US" altLang="es-AR" sz="2800" b="1" dirty="0" err="1">
                <a:solidFill>
                  <a:schemeClr val="accent1">
                    <a:lumMod val="75000"/>
                  </a:schemeClr>
                </a:solidFill>
              </a:rPr>
              <a:t>conjunto</a:t>
            </a:r>
            <a:r>
              <a:rPr lang="en-US" altLang="es-AR" sz="2800" b="1" dirty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US" altLang="es-AR" sz="2800" b="1" dirty="0" err="1">
                <a:solidFill>
                  <a:schemeClr val="accent1">
                    <a:lumMod val="75000"/>
                  </a:schemeClr>
                </a:solidFill>
              </a:rPr>
              <a:t>tipos</a:t>
            </a:r>
            <a:r>
              <a:rPr lang="en-US" altLang="es-AR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s-AR" sz="2800" b="1" dirty="0" err="1">
                <a:solidFill>
                  <a:schemeClr val="accent1">
                    <a:lumMod val="75000"/>
                  </a:schemeClr>
                </a:solidFill>
              </a:rPr>
              <a:t>dinámicos</a:t>
            </a:r>
            <a:r>
              <a:rPr lang="en-US" altLang="es-AR" sz="2800" b="1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en-US" altLang="es-AR" sz="2800" b="1" dirty="0" err="1">
                <a:solidFill>
                  <a:schemeClr val="accent1">
                    <a:lumMod val="75000"/>
                  </a:schemeClr>
                </a:solidFill>
              </a:rPr>
              <a:t>los</a:t>
            </a:r>
            <a:r>
              <a:rPr lang="en-US" altLang="es-AR" sz="2800" b="1" dirty="0">
                <a:solidFill>
                  <a:schemeClr val="accent1">
                    <a:lumMod val="75000"/>
                  </a:schemeClr>
                </a:solidFill>
              </a:rPr>
              <a:t> que </a:t>
            </a:r>
            <a:r>
              <a:rPr lang="en-US" altLang="es-AR" sz="2800" b="1" dirty="0" err="1">
                <a:solidFill>
                  <a:schemeClr val="accent1">
                    <a:lumMod val="75000"/>
                  </a:schemeClr>
                </a:solidFill>
              </a:rPr>
              <a:t>puede</a:t>
            </a:r>
            <a:r>
              <a:rPr lang="en-US" altLang="es-AR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s-AR" sz="2800" b="1" dirty="0" err="1">
                <a:solidFill>
                  <a:schemeClr val="accent1">
                    <a:lumMod val="75000"/>
                  </a:schemeClr>
                </a:solidFill>
              </a:rPr>
              <a:t>quedar</a:t>
            </a:r>
            <a:r>
              <a:rPr lang="en-US" altLang="es-AR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s-AR" sz="2800" b="1" dirty="0" err="1" smtClean="0">
                <a:solidFill>
                  <a:schemeClr val="accent1">
                    <a:lumMod val="75000"/>
                  </a:schemeClr>
                </a:solidFill>
              </a:rPr>
              <a:t>asociada</a:t>
            </a:r>
            <a:r>
              <a:rPr lang="en-US" altLang="es-AR" sz="2800" b="1" dirty="0" smtClean="0">
                <a:solidFill>
                  <a:schemeClr val="accent1">
                    <a:lumMod val="75000"/>
                  </a:schemeClr>
                </a:solidFill>
              </a:rPr>
              <a:t> y </a:t>
            </a:r>
            <a:r>
              <a:rPr lang="en-US" altLang="es-AR" sz="2800" b="1" dirty="0" err="1" smtClean="0">
                <a:solidFill>
                  <a:schemeClr val="accent1">
                    <a:lumMod val="75000"/>
                  </a:schemeClr>
                </a:solidFill>
              </a:rPr>
              <a:t>los</a:t>
            </a:r>
            <a:r>
              <a:rPr lang="en-US" altLang="es-AR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s-AR" sz="2800" b="1" dirty="0" err="1" smtClean="0">
                <a:solidFill>
                  <a:schemeClr val="accent1">
                    <a:lumMod val="75000"/>
                  </a:schemeClr>
                </a:solidFill>
              </a:rPr>
              <a:t>mensajes</a:t>
            </a:r>
            <a:r>
              <a:rPr lang="en-US" altLang="es-AR" sz="2800" b="1" dirty="0" smtClean="0">
                <a:solidFill>
                  <a:schemeClr val="accent1">
                    <a:lumMod val="75000"/>
                  </a:schemeClr>
                </a:solidFill>
              </a:rPr>
              <a:t> que </a:t>
            </a:r>
            <a:r>
              <a:rPr lang="en-US" altLang="es-AR" sz="2800" b="1" dirty="0" err="1" smtClean="0">
                <a:solidFill>
                  <a:schemeClr val="accent1">
                    <a:lumMod val="75000"/>
                  </a:schemeClr>
                </a:solidFill>
              </a:rPr>
              <a:t>puede</a:t>
            </a:r>
            <a:r>
              <a:rPr lang="en-US" altLang="es-AR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s-AR" sz="2800" b="1" dirty="0" err="1" smtClean="0">
                <a:solidFill>
                  <a:schemeClr val="accent1">
                    <a:lumMod val="75000"/>
                  </a:schemeClr>
                </a:solidFill>
              </a:rPr>
              <a:t>recibir</a:t>
            </a:r>
            <a:r>
              <a:rPr lang="en-US" altLang="es-AR" sz="28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altLang="es-A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Tipo Estático y Dinámico</a:t>
            </a:r>
            <a:endParaRPr lang="es-AR" sz="3600" b="1" dirty="0"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10747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Tipo Estático y Dinámico</a:t>
            </a:r>
            <a:endParaRPr lang="es-AR" sz="3600" b="1" dirty="0">
              <a:latin typeface="Cambria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418038"/>
              </p:ext>
            </p:extLst>
          </p:nvPr>
        </p:nvGraphicFramePr>
        <p:xfrm>
          <a:off x="1403648" y="4097992"/>
          <a:ext cx="547260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Tipo Estático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Tipos</a:t>
                      </a:r>
                      <a:r>
                        <a:rPr lang="es-AR" sz="20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Dinámicos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Alfa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Alfa Beta Delta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Beta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Beta Delta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Delta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Delta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Rectangle 38"/>
          <p:cNvSpPr>
            <a:spLocks noChangeArrowheads="1"/>
          </p:cNvSpPr>
          <p:nvPr/>
        </p:nvSpPr>
        <p:spPr bwMode="auto">
          <a:xfrm>
            <a:off x="2549302" y="1268760"/>
            <a:ext cx="2592387" cy="5760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r>
              <a:rPr lang="es-AR" sz="2400" b="1" dirty="0" smtClean="0"/>
              <a:t>Alfa</a:t>
            </a:r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</p:txBody>
      </p:sp>
      <p:sp>
        <p:nvSpPr>
          <p:cNvPr id="9" name="Rectangle 38"/>
          <p:cNvSpPr>
            <a:spLocks noChangeArrowheads="1"/>
          </p:cNvSpPr>
          <p:nvPr/>
        </p:nvSpPr>
        <p:spPr bwMode="auto">
          <a:xfrm>
            <a:off x="2483768" y="2348880"/>
            <a:ext cx="2592289" cy="5760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r>
              <a:rPr lang="es-AR" sz="2400" b="1" dirty="0" smtClean="0"/>
              <a:t>Beta</a:t>
            </a:r>
            <a:endParaRPr lang="es-AR" sz="2400" b="1" dirty="0"/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</p:txBody>
      </p:sp>
      <p:sp>
        <p:nvSpPr>
          <p:cNvPr id="10" name="9 Flecha izquierda"/>
          <p:cNvSpPr/>
          <p:nvPr/>
        </p:nvSpPr>
        <p:spPr>
          <a:xfrm rot="5400000">
            <a:off x="3592964" y="1945911"/>
            <a:ext cx="445904" cy="360040"/>
          </a:xfrm>
          <a:prstGeom prst="leftArrow">
            <a:avLst>
              <a:gd name="adj1" fmla="val 0"/>
              <a:gd name="adj2" fmla="val 582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sz="2400"/>
          </a:p>
        </p:txBody>
      </p:sp>
      <p:sp>
        <p:nvSpPr>
          <p:cNvPr id="11" name="Rectangle 38"/>
          <p:cNvSpPr>
            <a:spLocks noChangeArrowheads="1"/>
          </p:cNvSpPr>
          <p:nvPr/>
        </p:nvSpPr>
        <p:spPr bwMode="auto">
          <a:xfrm>
            <a:off x="2483768" y="3432623"/>
            <a:ext cx="2592288" cy="5724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r>
              <a:rPr lang="es-AR" sz="2400" b="1" dirty="0" smtClean="0"/>
              <a:t>Delta</a:t>
            </a:r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</p:txBody>
      </p:sp>
      <p:sp>
        <p:nvSpPr>
          <p:cNvPr id="12" name="11 Flecha izquierda"/>
          <p:cNvSpPr/>
          <p:nvPr/>
        </p:nvSpPr>
        <p:spPr>
          <a:xfrm rot="5400000">
            <a:off x="3598598" y="3039259"/>
            <a:ext cx="427039" cy="352443"/>
          </a:xfrm>
          <a:prstGeom prst="leftArrow">
            <a:avLst>
              <a:gd name="adj1" fmla="val 0"/>
              <a:gd name="adj2" fmla="val 582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sz="2400"/>
          </a:p>
        </p:txBody>
      </p:sp>
    </p:spTree>
    <p:extLst>
      <p:ext uri="{BB962C8B-B14F-4D97-AF65-F5344CB8AC3E}">
        <p14:creationId xmlns:p14="http://schemas.microsoft.com/office/powerpoint/2010/main" val="30989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Tipo Estático y Dinámico</a:t>
            </a:r>
            <a:endParaRPr lang="es-AR" sz="3600" b="1" dirty="0">
              <a:latin typeface="Cambria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67544" y="1412776"/>
            <a:ext cx="7534198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Alfa v0 = new Beta(…);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Beta v1 </a:t>
            </a:r>
            <a:r>
              <a:rPr lang="en-US" altLang="es-AR" b="1" dirty="0">
                <a:latin typeface="Courier New" pitchFamily="49" charset="0"/>
              </a:rPr>
              <a:t>= new </a:t>
            </a:r>
            <a:r>
              <a:rPr lang="en-US" altLang="es-AR" b="1" dirty="0" smtClean="0">
                <a:latin typeface="Courier New" pitchFamily="49" charset="0"/>
              </a:rPr>
              <a:t>Delta(…);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Delta v2 </a:t>
            </a:r>
            <a:r>
              <a:rPr lang="en-US" altLang="es-AR" b="1" dirty="0">
                <a:latin typeface="Courier New" pitchFamily="49" charset="0"/>
              </a:rPr>
              <a:t>= new </a:t>
            </a:r>
            <a:r>
              <a:rPr lang="en-US" altLang="es-AR" b="1" dirty="0" smtClean="0">
                <a:latin typeface="Courier New" pitchFamily="49" charset="0"/>
              </a:rPr>
              <a:t>Delta(…);</a:t>
            </a: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Alfa v3 = new Delta(…);</a:t>
            </a:r>
            <a:endParaRPr lang="en-US" altLang="es-AR" b="1" dirty="0">
              <a:latin typeface="Courier New" pitchFamily="49" charset="0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041384"/>
              </p:ext>
            </p:extLst>
          </p:nvPr>
        </p:nvGraphicFramePr>
        <p:xfrm>
          <a:off x="1115616" y="3789040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Variable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Tipo Estático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Tipo</a:t>
                      </a:r>
                      <a:r>
                        <a:rPr lang="es-AR" sz="20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Dinámico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v0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Alfa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Beta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v1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Beta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Delta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v2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Delta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Delta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v3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Alfa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Delta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02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74663" y="1157288"/>
            <a:ext cx="7625729" cy="4968875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altLang="es-AR" sz="2800" dirty="0" err="1">
                <a:solidFill>
                  <a:schemeClr val="tx1"/>
                </a:solidFill>
              </a:rPr>
              <a:t>Una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b="1" dirty="0" err="1">
                <a:solidFill>
                  <a:schemeClr val="tx1"/>
                </a:solidFill>
              </a:rPr>
              <a:t>asignación</a:t>
            </a:r>
            <a:r>
              <a:rPr lang="en-US" altLang="es-AR" sz="2800" b="1" dirty="0">
                <a:solidFill>
                  <a:schemeClr val="tx1"/>
                </a:solidFill>
              </a:rPr>
              <a:t> </a:t>
            </a:r>
            <a:r>
              <a:rPr lang="en-US" altLang="es-AR" sz="2800" b="1" dirty="0" err="1">
                <a:solidFill>
                  <a:schemeClr val="tx1"/>
                </a:solidFill>
              </a:rPr>
              <a:t>polimórfica</a:t>
            </a:r>
            <a:r>
              <a:rPr lang="en-US" altLang="es-AR" sz="2800" b="1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liga</a:t>
            </a:r>
            <a:r>
              <a:rPr lang="en-US" altLang="es-AR" sz="2800" dirty="0">
                <a:solidFill>
                  <a:schemeClr val="tx1"/>
                </a:solidFill>
              </a:rPr>
              <a:t> un </a:t>
            </a:r>
            <a:r>
              <a:rPr lang="en-US" altLang="es-AR" sz="2800" dirty="0" err="1">
                <a:solidFill>
                  <a:schemeClr val="tx1"/>
                </a:solidFill>
              </a:rPr>
              <a:t>objeto</a:t>
            </a:r>
            <a:r>
              <a:rPr lang="en-US" altLang="es-AR" sz="2800" dirty="0">
                <a:solidFill>
                  <a:schemeClr val="tx1"/>
                </a:solidFill>
              </a:rPr>
              <a:t> de </a:t>
            </a:r>
            <a:r>
              <a:rPr lang="en-US" altLang="es-AR" sz="2800" dirty="0" err="1">
                <a:solidFill>
                  <a:schemeClr val="tx1"/>
                </a:solidFill>
              </a:rPr>
              <a:t>una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clase</a:t>
            </a:r>
            <a:r>
              <a:rPr lang="en-US" altLang="es-AR" sz="2800" dirty="0">
                <a:solidFill>
                  <a:schemeClr val="tx1"/>
                </a:solidFill>
              </a:rPr>
              <a:t> a </a:t>
            </a:r>
            <a:r>
              <a:rPr lang="en-US" altLang="es-AR" sz="2800" dirty="0" err="1">
                <a:solidFill>
                  <a:schemeClr val="tx1"/>
                </a:solidFill>
              </a:rPr>
              <a:t>una</a:t>
            </a:r>
            <a:r>
              <a:rPr lang="en-US" altLang="es-AR" sz="2800" dirty="0">
                <a:solidFill>
                  <a:schemeClr val="tx1"/>
                </a:solidFill>
              </a:rPr>
              <a:t> variable </a:t>
            </a:r>
            <a:r>
              <a:rPr lang="en-US" altLang="es-AR" sz="2800" dirty="0" err="1">
                <a:solidFill>
                  <a:schemeClr val="tx1"/>
                </a:solidFill>
              </a:rPr>
              <a:t>declarada</a:t>
            </a:r>
            <a:r>
              <a:rPr lang="en-US" altLang="es-AR" sz="2800" dirty="0">
                <a:solidFill>
                  <a:schemeClr val="tx1"/>
                </a:solidFill>
              </a:rPr>
              <a:t> de </a:t>
            </a:r>
            <a:r>
              <a:rPr lang="en-US" altLang="es-AR" sz="2800" dirty="0" err="1">
                <a:solidFill>
                  <a:schemeClr val="tx1"/>
                </a:solidFill>
              </a:rPr>
              <a:t>otra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 smtClean="0">
                <a:solidFill>
                  <a:schemeClr val="tx1"/>
                </a:solidFill>
              </a:rPr>
              <a:t>clase</a:t>
            </a:r>
            <a:r>
              <a:rPr lang="en-US" altLang="es-AR" sz="2800" dirty="0" smtClean="0">
                <a:solidFill>
                  <a:schemeClr val="tx1"/>
                </a:solidFill>
              </a:rPr>
              <a:t>.</a:t>
            </a:r>
            <a:endParaRPr lang="en-US" altLang="es-AR" sz="2800" dirty="0">
              <a:solidFill>
                <a:schemeClr val="tx1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Asignación polimórfica</a:t>
            </a:r>
            <a:endParaRPr lang="es-AR" sz="3600" b="1" dirty="0">
              <a:latin typeface="Cambria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467544" y="3573016"/>
            <a:ext cx="776438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>
                <a:latin typeface="+mn-lt"/>
              </a:rPr>
              <a:t>Son </a:t>
            </a:r>
            <a:r>
              <a:rPr lang="en-US" altLang="es-AR" dirty="0" err="1">
                <a:latin typeface="+mn-lt"/>
              </a:rPr>
              <a:t>válidas</a:t>
            </a:r>
            <a:r>
              <a:rPr lang="en-US" altLang="es-AR" dirty="0">
                <a:latin typeface="+mn-lt"/>
              </a:rPr>
              <a:t> las </a:t>
            </a:r>
            <a:r>
              <a:rPr lang="en-US" altLang="es-AR" dirty="0" err="1">
                <a:latin typeface="+mn-lt"/>
              </a:rPr>
              <a:t>siguientes</a:t>
            </a:r>
            <a:r>
              <a:rPr lang="en-US" altLang="es-AR" dirty="0">
                <a:latin typeface="+mn-lt"/>
              </a:rPr>
              <a:t> </a:t>
            </a:r>
            <a:r>
              <a:rPr lang="en-US" altLang="es-AR" dirty="0" err="1">
                <a:latin typeface="+mn-lt"/>
              </a:rPr>
              <a:t>asignaciones</a:t>
            </a:r>
            <a:r>
              <a:rPr lang="en-US" altLang="es-AR" dirty="0">
                <a:latin typeface="+mn-lt"/>
              </a:rPr>
              <a:t> </a:t>
            </a:r>
            <a:r>
              <a:rPr lang="en-US" altLang="es-AR" dirty="0" err="1">
                <a:latin typeface="+mn-lt"/>
              </a:rPr>
              <a:t>polimórficas</a:t>
            </a:r>
            <a:r>
              <a:rPr lang="en-US" altLang="es-AR" dirty="0">
                <a:latin typeface="+mn-lt"/>
              </a:rPr>
              <a:t>: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507106" y="2208039"/>
            <a:ext cx="7534198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Alfa w0;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Beta w1 </a:t>
            </a:r>
            <a:r>
              <a:rPr lang="en-US" altLang="es-AR" b="1" dirty="0">
                <a:latin typeface="Courier New" pitchFamily="49" charset="0"/>
              </a:rPr>
              <a:t>= new </a:t>
            </a:r>
            <a:r>
              <a:rPr lang="en-US" altLang="es-AR" b="1" dirty="0" smtClean="0">
                <a:latin typeface="Courier New" pitchFamily="49" charset="0"/>
              </a:rPr>
              <a:t>Beta (…);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Delta w2 </a:t>
            </a:r>
            <a:r>
              <a:rPr lang="en-US" altLang="es-AR" b="1" dirty="0">
                <a:latin typeface="Courier New" pitchFamily="49" charset="0"/>
              </a:rPr>
              <a:t>= new </a:t>
            </a:r>
            <a:r>
              <a:rPr lang="en-US" altLang="es-AR" b="1" dirty="0" smtClean="0">
                <a:latin typeface="Courier New" pitchFamily="49" charset="0"/>
              </a:rPr>
              <a:t>Delta(…);</a:t>
            </a:r>
            <a:endParaRPr lang="en-US" altLang="es-AR" b="1" dirty="0">
              <a:latin typeface="Courier New" pitchFamily="49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507106" y="4226118"/>
            <a:ext cx="753419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w</a:t>
            </a:r>
            <a:r>
              <a:rPr lang="en-US" altLang="es-AR" b="1" dirty="0" smtClean="0">
                <a:latin typeface="Courier New" pitchFamily="49" charset="0"/>
              </a:rPr>
              <a:t>0 </a:t>
            </a:r>
            <a:r>
              <a:rPr lang="en-US" altLang="es-AR" b="1" dirty="0">
                <a:latin typeface="Courier New" pitchFamily="49" charset="0"/>
              </a:rPr>
              <a:t>= </a:t>
            </a:r>
            <a:r>
              <a:rPr lang="en-US" altLang="es-AR" b="1" dirty="0" smtClean="0">
                <a:latin typeface="Courier New" pitchFamily="49" charset="0"/>
              </a:rPr>
              <a:t>w1;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w</a:t>
            </a:r>
            <a:r>
              <a:rPr lang="en-US" altLang="es-AR" b="1" dirty="0" smtClean="0">
                <a:latin typeface="Courier New" pitchFamily="49" charset="0"/>
              </a:rPr>
              <a:t>0 </a:t>
            </a:r>
            <a:r>
              <a:rPr lang="en-US" altLang="es-AR" b="1" dirty="0">
                <a:latin typeface="Courier New" pitchFamily="49" charset="0"/>
              </a:rPr>
              <a:t>= w</a:t>
            </a:r>
            <a:r>
              <a:rPr lang="en-US" altLang="es-AR" b="1" dirty="0" smtClean="0">
                <a:latin typeface="Courier New" pitchFamily="49" charset="0"/>
              </a:rPr>
              <a:t>2;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w</a:t>
            </a:r>
            <a:r>
              <a:rPr lang="en-US" altLang="es-AR" b="1" dirty="0" smtClean="0">
                <a:latin typeface="Courier New" pitchFamily="49" charset="0"/>
              </a:rPr>
              <a:t>1 </a:t>
            </a:r>
            <a:r>
              <a:rPr lang="en-US" altLang="es-AR" b="1" dirty="0">
                <a:latin typeface="Courier New" pitchFamily="49" charset="0"/>
              </a:rPr>
              <a:t>= w</a:t>
            </a:r>
            <a:r>
              <a:rPr lang="en-US" altLang="es-AR" b="1" dirty="0" smtClean="0">
                <a:latin typeface="Courier New" pitchFamily="49" charset="0"/>
              </a:rPr>
              <a:t>2;</a:t>
            </a:r>
            <a:endParaRPr lang="en-US" altLang="es-AR" b="1" dirty="0">
              <a:latin typeface="Courier New" pitchFamily="49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43002" y="5417323"/>
            <a:ext cx="753419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w</a:t>
            </a:r>
            <a:r>
              <a:rPr lang="en-US" altLang="es-AR" b="1" dirty="0" smtClean="0">
                <a:latin typeface="Courier New" pitchFamily="49" charset="0"/>
              </a:rPr>
              <a:t>0 </a:t>
            </a:r>
            <a:r>
              <a:rPr lang="en-US" altLang="es-AR" b="1" dirty="0">
                <a:latin typeface="Courier New" pitchFamily="49" charset="0"/>
              </a:rPr>
              <a:t>= new </a:t>
            </a:r>
            <a:r>
              <a:rPr lang="en-US" altLang="es-AR" b="1" dirty="0" smtClean="0">
                <a:latin typeface="Courier New" pitchFamily="49" charset="0"/>
              </a:rPr>
              <a:t>Beta(…);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w</a:t>
            </a:r>
            <a:r>
              <a:rPr lang="en-US" altLang="es-AR" b="1" dirty="0" smtClean="0">
                <a:latin typeface="Courier New" pitchFamily="49" charset="0"/>
              </a:rPr>
              <a:t>0 </a:t>
            </a:r>
            <a:r>
              <a:rPr lang="en-US" altLang="es-AR" b="1" dirty="0">
                <a:latin typeface="Courier New" pitchFamily="49" charset="0"/>
              </a:rPr>
              <a:t>= new </a:t>
            </a:r>
            <a:r>
              <a:rPr lang="en-US" altLang="es-AR" b="1" dirty="0" smtClean="0">
                <a:latin typeface="Courier New" pitchFamily="49" charset="0"/>
              </a:rPr>
              <a:t>Delta(…);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w</a:t>
            </a:r>
            <a:r>
              <a:rPr lang="en-US" altLang="es-AR" b="1" dirty="0" smtClean="0">
                <a:latin typeface="Courier New" pitchFamily="49" charset="0"/>
              </a:rPr>
              <a:t>1 = new Delta(…);</a:t>
            </a:r>
            <a:endParaRPr lang="en-US" altLang="es-AR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14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Método polimórfico</a:t>
            </a:r>
            <a:endParaRPr lang="es-AR" sz="3600" b="1" dirty="0">
              <a:latin typeface="Cambri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35696" y="5517232"/>
            <a:ext cx="576064" cy="461665"/>
          </a:xfrm>
          <a:prstGeom prst="rect">
            <a:avLst/>
          </a:prstGeom>
          <a:noFill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0"/>
          <p:cNvSpPr/>
          <p:nvPr/>
        </p:nvSpPr>
        <p:spPr>
          <a:xfrm>
            <a:off x="3992413" y="3954537"/>
            <a:ext cx="1009005" cy="552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921574"/>
            <a:ext cx="5768975" cy="3238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37133" y="1052736"/>
            <a:ext cx="795129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sz="2800" dirty="0">
                <a:latin typeface="+mn-lt"/>
              </a:rPr>
              <a:t>El </a:t>
            </a:r>
            <a:r>
              <a:rPr lang="en-US" altLang="es-AR" sz="2800" dirty="0" err="1">
                <a:latin typeface="+mn-lt"/>
              </a:rPr>
              <a:t>pasaje</a:t>
            </a:r>
            <a:r>
              <a:rPr lang="en-US" altLang="es-AR" sz="2800" dirty="0">
                <a:latin typeface="+mn-lt"/>
              </a:rPr>
              <a:t> de </a:t>
            </a:r>
            <a:r>
              <a:rPr lang="en-US" altLang="es-AR" sz="2800" dirty="0" err="1">
                <a:latin typeface="+mn-lt"/>
              </a:rPr>
              <a:t>parámetros</a:t>
            </a:r>
            <a:r>
              <a:rPr lang="en-US" altLang="es-AR" sz="2800" dirty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puede</a:t>
            </a: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involucrar</a:t>
            </a: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una</a:t>
            </a: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asignación</a:t>
            </a: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polimórfica</a:t>
            </a:r>
            <a:r>
              <a:rPr lang="en-US" altLang="es-AR" sz="2800" dirty="0" smtClean="0">
                <a:latin typeface="+mn-lt"/>
              </a:rPr>
              <a:t>:</a:t>
            </a:r>
            <a:endParaRPr lang="en-US" altLang="es-AR" sz="2800" dirty="0">
              <a:latin typeface="+mn-lt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520700" y="3217937"/>
            <a:ext cx="8961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sz="2800" dirty="0">
                <a:latin typeface="+mn-lt"/>
              </a:rPr>
              <a:t>El </a:t>
            </a:r>
            <a:r>
              <a:rPr lang="en-US" altLang="es-AR" sz="2800" dirty="0" err="1">
                <a:latin typeface="+mn-lt"/>
              </a:rPr>
              <a:t>método</a:t>
            </a:r>
            <a:r>
              <a:rPr lang="en-US" altLang="es-AR" sz="2800" dirty="0">
                <a:latin typeface="+mn-lt"/>
              </a:rPr>
              <a:t> </a:t>
            </a:r>
            <a:r>
              <a:rPr lang="en-US" altLang="es-AR" sz="2800" dirty="0" err="1">
                <a:latin typeface="+mn-lt"/>
              </a:rPr>
              <a:t>definido</a:t>
            </a:r>
            <a:r>
              <a:rPr lang="en-US" altLang="es-AR" sz="2800" dirty="0">
                <a:latin typeface="+mn-lt"/>
              </a:rPr>
              <a:t> </a:t>
            </a:r>
            <a:r>
              <a:rPr lang="en-US" altLang="es-AR" sz="2800" dirty="0" err="1">
                <a:latin typeface="+mn-lt"/>
              </a:rPr>
              <a:t>en</a:t>
            </a:r>
            <a:r>
              <a:rPr lang="en-US" altLang="es-AR" sz="2800" dirty="0">
                <a:latin typeface="+mn-lt"/>
              </a:rPr>
              <a:t> la </a:t>
            </a:r>
            <a:r>
              <a:rPr lang="en-US" altLang="es-AR" sz="2800" dirty="0" err="1">
                <a:latin typeface="+mn-lt"/>
              </a:rPr>
              <a:t>clase</a:t>
            </a:r>
            <a:r>
              <a:rPr lang="en-US" altLang="es-AR" sz="2800" dirty="0">
                <a:latin typeface="+mn-lt"/>
              </a:rPr>
              <a:t> </a:t>
            </a:r>
            <a:r>
              <a:rPr lang="en-US" altLang="es-AR" sz="2800" b="1" dirty="0" smtClean="0">
                <a:latin typeface="Courier New" pitchFamily="49" charset="0"/>
              </a:rPr>
              <a:t>Beta </a:t>
            </a:r>
            <a:r>
              <a:rPr lang="en-US" altLang="es-AR" sz="2800" dirty="0" err="1" smtClean="0">
                <a:latin typeface="+mn-lt"/>
              </a:rPr>
              <a:t>como</a:t>
            </a:r>
            <a:r>
              <a:rPr lang="en-US" altLang="es-AR" sz="2800" dirty="0"/>
              <a:t>: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566738" y="2159074"/>
            <a:ext cx="7245622" cy="94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00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Beta v1 </a:t>
            </a:r>
            <a:r>
              <a:rPr lang="en-US" altLang="es-AR" b="1" dirty="0">
                <a:latin typeface="Courier New" pitchFamily="49" charset="0"/>
              </a:rPr>
              <a:t>= new </a:t>
            </a:r>
            <a:r>
              <a:rPr lang="en-US" altLang="es-AR" b="1" dirty="0" smtClean="0">
                <a:latin typeface="Courier New" pitchFamily="49" charset="0"/>
              </a:rPr>
              <a:t>Beta();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300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Delta v2 </a:t>
            </a:r>
            <a:r>
              <a:rPr lang="en-US" altLang="es-AR" b="1" dirty="0">
                <a:latin typeface="Courier New" pitchFamily="49" charset="0"/>
              </a:rPr>
              <a:t>= new </a:t>
            </a:r>
            <a:r>
              <a:rPr lang="en-US" altLang="es-AR" b="1" dirty="0" smtClean="0">
                <a:latin typeface="Courier New" pitchFamily="49" charset="0"/>
              </a:rPr>
              <a:t>Delta();</a:t>
            </a:r>
            <a:endParaRPr lang="en-US" altLang="es-AR" b="1" dirty="0">
              <a:latin typeface="Courier New" pitchFamily="49" charset="0"/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683568" y="3954537"/>
            <a:ext cx="73936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public </a:t>
            </a:r>
            <a:r>
              <a:rPr lang="en-US" altLang="es-AR" b="1" dirty="0" err="1">
                <a:latin typeface="Courier New" pitchFamily="49" charset="0"/>
              </a:rPr>
              <a:t>boolean</a:t>
            </a: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smtClean="0">
                <a:latin typeface="Courier New" pitchFamily="49" charset="0"/>
              </a:rPr>
              <a:t>p( Beta  e 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{ </a:t>
            </a:r>
            <a:r>
              <a:rPr lang="en-US" altLang="es-AR" b="1" dirty="0">
                <a:latin typeface="Courier New" pitchFamily="49" charset="0"/>
              </a:rPr>
              <a:t>… }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539552" y="4829249"/>
            <a:ext cx="75376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sz="2800" dirty="0" err="1">
                <a:latin typeface="+mn-lt"/>
              </a:rPr>
              <a:t>Puede</a:t>
            </a:r>
            <a:r>
              <a:rPr lang="en-US" altLang="es-AR" sz="2800" dirty="0">
                <a:latin typeface="+mn-lt"/>
              </a:rPr>
              <a:t> </a:t>
            </a:r>
            <a:r>
              <a:rPr lang="en-US" altLang="es-AR" sz="2800" dirty="0" err="1">
                <a:latin typeface="+mn-lt"/>
              </a:rPr>
              <a:t>usarse</a:t>
            </a:r>
            <a:r>
              <a:rPr lang="en-US" altLang="es-AR" sz="2800" dirty="0">
                <a:latin typeface="+mn-lt"/>
              </a:rPr>
              <a:t> con un </a:t>
            </a:r>
            <a:r>
              <a:rPr lang="en-US" altLang="es-AR" sz="2800" dirty="0" err="1">
                <a:latin typeface="+mn-lt"/>
              </a:rPr>
              <a:t>argumento</a:t>
            </a:r>
            <a:r>
              <a:rPr lang="en-US" altLang="es-AR" sz="2800" dirty="0">
                <a:latin typeface="+mn-lt"/>
              </a:rPr>
              <a:t> de </a:t>
            </a:r>
            <a:r>
              <a:rPr lang="en-US" altLang="es-AR" sz="2800" dirty="0" err="1">
                <a:latin typeface="+mn-lt"/>
              </a:rPr>
              <a:t>clase</a:t>
            </a:r>
            <a:r>
              <a:rPr lang="en-US" altLang="es-AR" sz="2800" dirty="0">
                <a:latin typeface="+mn-lt"/>
              </a:rPr>
              <a:t> </a:t>
            </a:r>
            <a:r>
              <a:rPr lang="en-US" altLang="es-AR" sz="2800" b="1" dirty="0" smtClean="0">
                <a:latin typeface="Courier New" pitchFamily="49" charset="0"/>
              </a:rPr>
              <a:t>Delta</a:t>
            </a:r>
            <a:r>
              <a:rPr lang="en-US" altLang="es-AR" sz="2800" dirty="0" smtClean="0"/>
              <a:t>:</a:t>
            </a:r>
            <a:endParaRPr lang="en-US" altLang="es-AR" sz="2800" dirty="0"/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611560" y="5517232"/>
            <a:ext cx="720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v1.p ( v2 );</a:t>
            </a:r>
            <a:endParaRPr lang="en-US" altLang="es-AR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87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/>
      <p:bldP spid="18" grpId="0"/>
      <p:bldP spid="19" grpId="0"/>
      <p:bldP spid="2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74663" y="1157288"/>
            <a:ext cx="7625729" cy="4968875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altLang="es-AR" sz="2800" dirty="0">
                <a:solidFill>
                  <a:schemeClr val="tx1"/>
                </a:solidFill>
              </a:rPr>
              <a:t>La </a:t>
            </a:r>
            <a:r>
              <a:rPr lang="en-US" altLang="es-AR" sz="2800" b="1" dirty="0" err="1">
                <a:solidFill>
                  <a:schemeClr val="tx1"/>
                </a:solidFill>
              </a:rPr>
              <a:t>ligadura</a:t>
            </a:r>
            <a:r>
              <a:rPr lang="en-US" altLang="es-AR" sz="2800" b="1" dirty="0">
                <a:solidFill>
                  <a:schemeClr val="tx1"/>
                </a:solidFill>
              </a:rPr>
              <a:t> </a:t>
            </a:r>
            <a:r>
              <a:rPr lang="en-US" altLang="es-AR" sz="2800" b="1" dirty="0" err="1">
                <a:solidFill>
                  <a:schemeClr val="tx1"/>
                </a:solidFill>
              </a:rPr>
              <a:t>dinámica</a:t>
            </a:r>
            <a:r>
              <a:rPr lang="en-US" altLang="es-AR" sz="2800" b="1" dirty="0">
                <a:solidFill>
                  <a:schemeClr val="tx1"/>
                </a:solidFill>
              </a:rPr>
              <a:t> de </a:t>
            </a:r>
            <a:r>
              <a:rPr lang="en-US" altLang="es-AR" sz="2800" b="1" dirty="0" err="1">
                <a:solidFill>
                  <a:schemeClr val="tx1"/>
                </a:solidFill>
              </a:rPr>
              <a:t>código</a:t>
            </a:r>
            <a:r>
              <a:rPr lang="en-US" altLang="es-AR" sz="2800" b="1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es</a:t>
            </a:r>
            <a:r>
              <a:rPr lang="en-US" altLang="es-AR" sz="2800" dirty="0">
                <a:solidFill>
                  <a:schemeClr val="tx1"/>
                </a:solidFill>
              </a:rPr>
              <a:t> la </a:t>
            </a:r>
            <a:r>
              <a:rPr lang="en-US" altLang="es-AR" sz="2800" dirty="0" err="1">
                <a:solidFill>
                  <a:schemeClr val="tx1"/>
                </a:solidFill>
              </a:rPr>
              <a:t>vinculación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en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ejecución</a:t>
            </a:r>
            <a:r>
              <a:rPr lang="en-US" altLang="es-AR" sz="2800" dirty="0">
                <a:solidFill>
                  <a:schemeClr val="tx1"/>
                </a:solidFill>
              </a:rPr>
              <a:t> de un </a:t>
            </a:r>
            <a:r>
              <a:rPr lang="en-US" altLang="es-AR" sz="2800" dirty="0" err="1">
                <a:solidFill>
                  <a:schemeClr val="tx1"/>
                </a:solidFill>
              </a:rPr>
              <a:t>mensaje</a:t>
            </a:r>
            <a:r>
              <a:rPr lang="en-US" altLang="es-AR" sz="2800" dirty="0">
                <a:solidFill>
                  <a:schemeClr val="tx1"/>
                </a:solidFill>
              </a:rPr>
              <a:t> con un </a:t>
            </a:r>
            <a:r>
              <a:rPr lang="en-US" altLang="es-AR" sz="2800" dirty="0" err="1">
                <a:solidFill>
                  <a:schemeClr val="tx1"/>
                </a:solidFill>
              </a:rPr>
              <a:t>método</a:t>
            </a:r>
            <a:r>
              <a:rPr lang="en-US" altLang="es-AR" sz="280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s-AR" sz="2800" dirty="0" err="1">
                <a:solidFill>
                  <a:schemeClr val="tx1"/>
                </a:solidFill>
              </a:rPr>
              <a:t>Polimorfismo</a:t>
            </a:r>
            <a:r>
              <a:rPr lang="en-US" altLang="es-AR" sz="2800" dirty="0">
                <a:solidFill>
                  <a:schemeClr val="tx1"/>
                </a:solidFill>
              </a:rPr>
              <a:t>, </a:t>
            </a:r>
            <a:r>
              <a:rPr lang="en-US" altLang="es-AR" sz="2800" dirty="0" err="1" smtClean="0">
                <a:solidFill>
                  <a:schemeClr val="tx1"/>
                </a:solidFill>
              </a:rPr>
              <a:t>redefinición</a:t>
            </a:r>
            <a:r>
              <a:rPr lang="en-US" altLang="es-AR" sz="2800" dirty="0" smtClean="0">
                <a:solidFill>
                  <a:schemeClr val="tx1"/>
                </a:solidFill>
              </a:rPr>
              <a:t> </a:t>
            </a:r>
            <a:r>
              <a:rPr lang="en-US" altLang="es-AR" sz="2800" dirty="0">
                <a:solidFill>
                  <a:schemeClr val="tx1"/>
                </a:solidFill>
              </a:rPr>
              <a:t>de </a:t>
            </a:r>
            <a:r>
              <a:rPr lang="en-US" altLang="es-AR" sz="2800" dirty="0" err="1" smtClean="0">
                <a:solidFill>
                  <a:schemeClr val="tx1"/>
                </a:solidFill>
              </a:rPr>
              <a:t>métodos</a:t>
            </a:r>
            <a:r>
              <a:rPr lang="en-US" altLang="es-AR" sz="2800" dirty="0" smtClean="0">
                <a:solidFill>
                  <a:schemeClr val="tx1"/>
                </a:solidFill>
              </a:rPr>
              <a:t> </a:t>
            </a:r>
            <a:r>
              <a:rPr lang="en-US" altLang="es-AR" sz="2800" dirty="0">
                <a:solidFill>
                  <a:schemeClr val="tx1"/>
                </a:solidFill>
              </a:rPr>
              <a:t>y </a:t>
            </a:r>
            <a:r>
              <a:rPr lang="en-US" altLang="es-AR" sz="2800" dirty="0" err="1">
                <a:solidFill>
                  <a:schemeClr val="tx1"/>
                </a:solidFill>
              </a:rPr>
              <a:t>ligadura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dinámica</a:t>
            </a:r>
            <a:r>
              <a:rPr lang="en-US" altLang="es-AR" sz="2800" dirty="0">
                <a:solidFill>
                  <a:schemeClr val="tx1"/>
                </a:solidFill>
              </a:rPr>
              <a:t> de </a:t>
            </a:r>
            <a:r>
              <a:rPr lang="en-US" altLang="es-AR" sz="2800" dirty="0" err="1">
                <a:solidFill>
                  <a:schemeClr val="tx1"/>
                </a:solidFill>
              </a:rPr>
              <a:t>código</a:t>
            </a:r>
            <a:r>
              <a:rPr lang="en-US" altLang="es-AR" sz="2800" dirty="0">
                <a:solidFill>
                  <a:schemeClr val="tx1"/>
                </a:solidFill>
              </a:rPr>
              <a:t> son </a:t>
            </a:r>
            <a:r>
              <a:rPr lang="en-US" altLang="es-AR" sz="2800" dirty="0" err="1">
                <a:solidFill>
                  <a:schemeClr val="tx1"/>
                </a:solidFill>
              </a:rPr>
              <a:t>conceptos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fuertemente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ligados</a:t>
            </a:r>
            <a:r>
              <a:rPr lang="en-US" altLang="es-AR" sz="2800" dirty="0">
                <a:solidFill>
                  <a:schemeClr val="tx1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altLang="es-AR" sz="2800" dirty="0">
                <a:solidFill>
                  <a:schemeClr val="tx1"/>
                </a:solidFill>
              </a:rPr>
              <a:t>La </a:t>
            </a:r>
            <a:r>
              <a:rPr lang="en-US" altLang="es-AR" sz="2800" dirty="0" err="1">
                <a:solidFill>
                  <a:schemeClr val="tx1"/>
                </a:solidFill>
              </a:rPr>
              <a:t>posibilidad</a:t>
            </a:r>
            <a:r>
              <a:rPr lang="en-US" altLang="es-AR" sz="2800" dirty="0">
                <a:solidFill>
                  <a:schemeClr val="tx1"/>
                </a:solidFill>
              </a:rPr>
              <a:t> de que </a:t>
            </a:r>
            <a:r>
              <a:rPr lang="en-US" altLang="es-AR" sz="2800" dirty="0" err="1">
                <a:solidFill>
                  <a:schemeClr val="tx1"/>
                </a:solidFill>
              </a:rPr>
              <a:t>una</a:t>
            </a:r>
            <a:r>
              <a:rPr lang="en-US" altLang="es-AR" sz="2800" dirty="0">
                <a:solidFill>
                  <a:schemeClr val="tx1"/>
                </a:solidFill>
              </a:rPr>
              <a:t> variable </a:t>
            </a:r>
            <a:r>
              <a:rPr lang="en-US" altLang="es-AR" sz="2800" dirty="0" err="1">
                <a:solidFill>
                  <a:schemeClr val="tx1"/>
                </a:solidFill>
              </a:rPr>
              <a:t>pueda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referenciar</a:t>
            </a:r>
            <a:r>
              <a:rPr lang="en-US" altLang="es-AR" sz="2800" dirty="0">
                <a:solidFill>
                  <a:schemeClr val="tx1"/>
                </a:solidFill>
              </a:rPr>
              <a:t> a </a:t>
            </a:r>
            <a:r>
              <a:rPr lang="en-US" altLang="es-AR" sz="2800" dirty="0" err="1">
                <a:solidFill>
                  <a:schemeClr val="tx1"/>
                </a:solidFill>
              </a:rPr>
              <a:t>objetos</a:t>
            </a:r>
            <a:r>
              <a:rPr lang="en-US" altLang="es-AR" sz="2800" dirty="0">
                <a:solidFill>
                  <a:schemeClr val="tx1"/>
                </a:solidFill>
              </a:rPr>
              <a:t> de </a:t>
            </a:r>
            <a:r>
              <a:rPr lang="en-US" altLang="es-AR" sz="2800" dirty="0" err="1">
                <a:solidFill>
                  <a:schemeClr val="tx1"/>
                </a:solidFill>
              </a:rPr>
              <a:t>diferentes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clases</a:t>
            </a:r>
            <a:r>
              <a:rPr lang="en-US" altLang="es-AR" sz="2800" dirty="0">
                <a:solidFill>
                  <a:schemeClr val="tx1"/>
                </a:solidFill>
              </a:rPr>
              <a:t> y de que </a:t>
            </a:r>
            <a:r>
              <a:rPr lang="en-US" altLang="es-AR" sz="2800" dirty="0" err="1">
                <a:solidFill>
                  <a:schemeClr val="tx1"/>
                </a:solidFill>
              </a:rPr>
              <a:t>existan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varias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definiciones</a:t>
            </a:r>
            <a:r>
              <a:rPr lang="en-US" altLang="es-AR" sz="2800" dirty="0">
                <a:solidFill>
                  <a:schemeClr val="tx1"/>
                </a:solidFill>
              </a:rPr>
              <a:t> para </a:t>
            </a:r>
            <a:r>
              <a:rPr lang="en-US" altLang="es-AR" sz="2800" dirty="0" err="1">
                <a:solidFill>
                  <a:schemeClr val="tx1"/>
                </a:solidFill>
              </a:rPr>
              <a:t>una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misma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signatura</a:t>
            </a:r>
            <a:r>
              <a:rPr lang="en-US" altLang="es-AR" sz="2800" dirty="0">
                <a:solidFill>
                  <a:schemeClr val="tx1"/>
                </a:solidFill>
              </a:rPr>
              <a:t>, </a:t>
            </a:r>
            <a:r>
              <a:rPr lang="en-US" altLang="es-AR" sz="2800" dirty="0" err="1">
                <a:solidFill>
                  <a:schemeClr val="tx1"/>
                </a:solidFill>
              </a:rPr>
              <a:t>brinda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flexibilidad</a:t>
            </a:r>
            <a:r>
              <a:rPr lang="en-US" altLang="es-AR" sz="2800" dirty="0">
                <a:solidFill>
                  <a:schemeClr val="tx1"/>
                </a:solidFill>
              </a:rPr>
              <a:t> al </a:t>
            </a:r>
            <a:r>
              <a:rPr lang="en-US" altLang="es-AR" sz="2800" dirty="0" err="1">
                <a:solidFill>
                  <a:schemeClr val="tx1"/>
                </a:solidFill>
              </a:rPr>
              <a:t>lenguaje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siempre</a:t>
            </a:r>
            <a:r>
              <a:rPr lang="en-US" altLang="es-AR" sz="2800" dirty="0">
                <a:solidFill>
                  <a:schemeClr val="tx1"/>
                </a:solidFill>
              </a:rPr>
              <a:t> que </a:t>
            </a:r>
            <a:r>
              <a:rPr lang="en-US" altLang="es-AR" sz="2800" dirty="0" err="1">
                <a:solidFill>
                  <a:schemeClr val="tx1"/>
                </a:solidFill>
              </a:rPr>
              <a:t>además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exista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ligadura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dinámica</a:t>
            </a:r>
            <a:r>
              <a:rPr lang="en-US" altLang="es-AR" sz="2800" dirty="0">
                <a:solidFill>
                  <a:schemeClr val="tx1"/>
                </a:solidFill>
              </a:rPr>
              <a:t> de </a:t>
            </a:r>
            <a:r>
              <a:rPr lang="en-US" altLang="es-AR" sz="2800" dirty="0" err="1">
                <a:solidFill>
                  <a:schemeClr val="tx1"/>
                </a:solidFill>
              </a:rPr>
              <a:t>código</a:t>
            </a:r>
            <a:r>
              <a:rPr lang="en-US" altLang="es-AR" sz="28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AR" sz="3600" b="1" dirty="0" smtClean="0">
                <a:latin typeface="Cambria"/>
              </a:rPr>
              <a:t>Ligadura dinámica de código</a:t>
            </a:r>
            <a:endParaRPr lang="es-AR" sz="3600" b="1" dirty="0"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78591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s-ES" altLang="es-AR" sz="3000" dirty="0" smtClean="0"/>
              <a:t>Un sistema desarrollado en base al paradigma de </a:t>
            </a:r>
            <a:r>
              <a:rPr lang="es-ES" altLang="es-AR" sz="3000" b="1" dirty="0" smtClean="0"/>
              <a:t>programación orientada a objetos </a:t>
            </a:r>
            <a:r>
              <a:rPr lang="es-ES" altLang="es-AR" sz="3000" dirty="0" smtClean="0"/>
              <a:t>está conformado por una colección de clases vinculadas por relaciones de: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s-ES" altLang="es-AR" sz="3000" b="1" dirty="0" smtClean="0"/>
              <a:t>Dependencia</a:t>
            </a:r>
            <a:r>
              <a:rPr lang="es-ES" altLang="es-AR" sz="3000" dirty="0" smtClean="0"/>
              <a:t> una clase crea objetos o recibe objetos de otra clase como parámetros.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s-ES" altLang="es-AR" sz="3000" b="1" dirty="0" smtClean="0"/>
              <a:t>Asociación</a:t>
            </a:r>
            <a:r>
              <a:rPr lang="es-ES" altLang="es-AR" sz="3000" dirty="0" smtClean="0"/>
              <a:t> una clase incluye atributos de clase o de instancia de otra clase.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s-ES" altLang="es-AR" sz="3000" b="1" dirty="0" smtClean="0"/>
              <a:t>Herencia jerárquica</a:t>
            </a:r>
            <a:r>
              <a:rPr lang="es-ES" altLang="es-AR" sz="3000" dirty="0" smtClean="0"/>
              <a:t> una clase especializa a otra de modo que los objetos de la clase especializada son también objetos de otra clase más general. </a:t>
            </a:r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sz="3600" b="1" dirty="0"/>
              <a:t>Programación Orientada a Objetos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02971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Tipo Estático y Dinámico</a:t>
            </a:r>
            <a:endParaRPr lang="es-AR" sz="3600" b="1" dirty="0">
              <a:latin typeface="Cambria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203911"/>
              </p:ext>
            </p:extLst>
          </p:nvPr>
        </p:nvGraphicFramePr>
        <p:xfrm>
          <a:off x="1403648" y="4097992"/>
          <a:ext cx="547260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Tipo Estático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Tipos</a:t>
                      </a:r>
                      <a:r>
                        <a:rPr lang="es-AR" sz="20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Dinámicos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Alfa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Alfa Beta Delta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Beta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Beta Delta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Delta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 smtClean="0">
                          <a:latin typeface="Courier New" pitchFamily="49" charset="0"/>
                          <a:cs typeface="Courier New" pitchFamily="49" charset="0"/>
                        </a:rPr>
                        <a:t>Delta</a:t>
                      </a:r>
                      <a:endParaRPr lang="es-AR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Rectangle 38"/>
          <p:cNvSpPr>
            <a:spLocks noChangeArrowheads="1"/>
          </p:cNvSpPr>
          <p:nvPr/>
        </p:nvSpPr>
        <p:spPr bwMode="auto">
          <a:xfrm>
            <a:off x="2549302" y="1268760"/>
            <a:ext cx="2592387" cy="5760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r>
              <a:rPr lang="es-AR" sz="2400" b="1" dirty="0" smtClean="0"/>
              <a:t>Alfa</a:t>
            </a:r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</p:txBody>
      </p:sp>
      <p:sp>
        <p:nvSpPr>
          <p:cNvPr id="9" name="Rectangle 38"/>
          <p:cNvSpPr>
            <a:spLocks noChangeArrowheads="1"/>
          </p:cNvSpPr>
          <p:nvPr/>
        </p:nvSpPr>
        <p:spPr bwMode="auto">
          <a:xfrm>
            <a:off x="2483768" y="2348880"/>
            <a:ext cx="2592289" cy="5760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r>
              <a:rPr lang="es-AR" sz="2400" b="1" dirty="0" smtClean="0"/>
              <a:t>Beta</a:t>
            </a:r>
            <a:endParaRPr lang="es-AR" sz="2400" b="1" dirty="0"/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</p:txBody>
      </p:sp>
      <p:sp>
        <p:nvSpPr>
          <p:cNvPr id="10" name="9 Flecha izquierda"/>
          <p:cNvSpPr/>
          <p:nvPr/>
        </p:nvSpPr>
        <p:spPr>
          <a:xfrm rot="5400000">
            <a:off x="3592964" y="1945911"/>
            <a:ext cx="445904" cy="360040"/>
          </a:xfrm>
          <a:prstGeom prst="leftArrow">
            <a:avLst>
              <a:gd name="adj1" fmla="val 0"/>
              <a:gd name="adj2" fmla="val 582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sz="2400"/>
          </a:p>
        </p:txBody>
      </p:sp>
      <p:sp>
        <p:nvSpPr>
          <p:cNvPr id="11" name="Rectangle 38"/>
          <p:cNvSpPr>
            <a:spLocks noChangeArrowheads="1"/>
          </p:cNvSpPr>
          <p:nvPr/>
        </p:nvSpPr>
        <p:spPr bwMode="auto">
          <a:xfrm>
            <a:off x="2483768" y="3432623"/>
            <a:ext cx="2592288" cy="5724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r>
              <a:rPr lang="es-AR" sz="2400" b="1" dirty="0" smtClean="0"/>
              <a:t>Delta</a:t>
            </a:r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</p:txBody>
      </p:sp>
      <p:sp>
        <p:nvSpPr>
          <p:cNvPr id="12" name="11 Flecha izquierda"/>
          <p:cNvSpPr/>
          <p:nvPr/>
        </p:nvSpPr>
        <p:spPr>
          <a:xfrm rot="5400000">
            <a:off x="3598598" y="3039259"/>
            <a:ext cx="427039" cy="352443"/>
          </a:xfrm>
          <a:prstGeom prst="leftArrow">
            <a:avLst>
              <a:gd name="adj1" fmla="val 0"/>
              <a:gd name="adj2" fmla="val 582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sz="2400"/>
          </a:p>
        </p:txBody>
      </p:sp>
    </p:spTree>
    <p:extLst>
      <p:ext uri="{BB962C8B-B14F-4D97-AF65-F5344CB8AC3E}">
        <p14:creationId xmlns:p14="http://schemas.microsoft.com/office/powerpoint/2010/main" val="274073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AR" sz="3600" b="1" dirty="0" smtClean="0">
                <a:latin typeface="Cambria"/>
              </a:rPr>
              <a:t>Ligadura dinámica de código</a:t>
            </a:r>
            <a:endParaRPr lang="es-AR" sz="3600" b="1" dirty="0">
              <a:latin typeface="Cambria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467544" y="1412776"/>
            <a:ext cx="7534198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Alfa v1 = new Alfa(…);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Alfa v2 </a:t>
            </a:r>
            <a:r>
              <a:rPr lang="en-US" altLang="es-AR" b="1" dirty="0">
                <a:latin typeface="Courier New" pitchFamily="49" charset="0"/>
              </a:rPr>
              <a:t>= new </a:t>
            </a:r>
            <a:r>
              <a:rPr lang="en-US" altLang="es-AR" b="1" dirty="0" smtClean="0">
                <a:latin typeface="Courier New" pitchFamily="49" charset="0"/>
              </a:rPr>
              <a:t>Beta(…);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Alfa v3 = new Delta(…);</a:t>
            </a:r>
            <a:endParaRPr lang="en-US" altLang="es-AR" b="1" dirty="0">
              <a:latin typeface="Courier New" pitchFamily="49" charset="0"/>
            </a:endParaRPr>
          </a:p>
        </p:txBody>
      </p:sp>
      <p:sp>
        <p:nvSpPr>
          <p:cNvPr id="17" name="Rectangle 38"/>
          <p:cNvSpPr>
            <a:spLocks noChangeArrowheads="1"/>
          </p:cNvSpPr>
          <p:nvPr/>
        </p:nvSpPr>
        <p:spPr bwMode="auto">
          <a:xfrm>
            <a:off x="2699742" y="3358817"/>
            <a:ext cx="2592387" cy="5760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r>
              <a:rPr lang="es-AR" sz="2400" b="1" dirty="0" smtClean="0"/>
              <a:t>Alfa</a:t>
            </a:r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</p:txBody>
      </p:sp>
      <p:sp>
        <p:nvSpPr>
          <p:cNvPr id="18" name="Rectangle 38"/>
          <p:cNvSpPr>
            <a:spLocks noChangeArrowheads="1"/>
          </p:cNvSpPr>
          <p:nvPr/>
        </p:nvSpPr>
        <p:spPr bwMode="auto">
          <a:xfrm>
            <a:off x="2634208" y="4438937"/>
            <a:ext cx="2592289" cy="5760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r>
              <a:rPr lang="es-AR" sz="2400" b="1" dirty="0" smtClean="0"/>
              <a:t>Beta</a:t>
            </a:r>
            <a:endParaRPr lang="es-AR" sz="2400" b="1" dirty="0"/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</p:txBody>
      </p:sp>
      <p:sp>
        <p:nvSpPr>
          <p:cNvPr id="19" name="18 Flecha izquierda"/>
          <p:cNvSpPr/>
          <p:nvPr/>
        </p:nvSpPr>
        <p:spPr>
          <a:xfrm rot="5400000">
            <a:off x="3743404" y="4035968"/>
            <a:ext cx="445904" cy="360040"/>
          </a:xfrm>
          <a:prstGeom prst="leftArrow">
            <a:avLst>
              <a:gd name="adj1" fmla="val 0"/>
              <a:gd name="adj2" fmla="val 582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sz="2400"/>
          </a:p>
        </p:txBody>
      </p:sp>
      <p:sp>
        <p:nvSpPr>
          <p:cNvPr id="20" name="Rectangle 38"/>
          <p:cNvSpPr>
            <a:spLocks noChangeArrowheads="1"/>
          </p:cNvSpPr>
          <p:nvPr/>
        </p:nvSpPr>
        <p:spPr bwMode="auto">
          <a:xfrm>
            <a:off x="2634208" y="5522680"/>
            <a:ext cx="2592288" cy="5724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r>
              <a:rPr lang="es-AR" sz="2400" b="1" dirty="0" smtClean="0"/>
              <a:t>Delta</a:t>
            </a:r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  <a:p>
            <a:pPr algn="ctr">
              <a:defRPr/>
            </a:pPr>
            <a:endParaRPr lang="es-AR" sz="2400" b="1" dirty="0"/>
          </a:p>
        </p:txBody>
      </p:sp>
      <p:sp>
        <p:nvSpPr>
          <p:cNvPr id="21" name="20 Flecha izquierda"/>
          <p:cNvSpPr/>
          <p:nvPr/>
        </p:nvSpPr>
        <p:spPr>
          <a:xfrm rot="5400000">
            <a:off x="3749038" y="5129316"/>
            <a:ext cx="427039" cy="352443"/>
          </a:xfrm>
          <a:prstGeom prst="leftArrow">
            <a:avLst>
              <a:gd name="adj1" fmla="val 0"/>
              <a:gd name="adj2" fmla="val 582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sz="2400"/>
          </a:p>
        </p:txBody>
      </p:sp>
      <p:sp>
        <p:nvSpPr>
          <p:cNvPr id="2" name="1 CuadroTexto"/>
          <p:cNvSpPr txBox="1"/>
          <p:nvPr/>
        </p:nvSpPr>
        <p:spPr>
          <a:xfrm>
            <a:off x="5586603" y="2998503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p(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 q(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x)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r(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x)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5580112" y="4264757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q(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y)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5580112" y="5277039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q(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x)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r(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5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AR" sz="3600" b="1" dirty="0" smtClean="0">
                <a:latin typeface="Cambria"/>
              </a:rPr>
              <a:t>Ligadura dinámica de código</a:t>
            </a:r>
            <a:endParaRPr lang="es-AR" sz="3600" b="1" dirty="0">
              <a:latin typeface="Cambria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22178" y="3429000"/>
            <a:ext cx="547260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00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v1.p(1);</a:t>
            </a:r>
            <a:endParaRPr lang="en-US" altLang="es-AR" b="1" dirty="0">
              <a:latin typeface="Courier New" pitchFamily="49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95536" y="4119463"/>
            <a:ext cx="547260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00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v2.p(1</a:t>
            </a:r>
            <a:r>
              <a:rPr lang="en-US" altLang="es-AR" b="1" dirty="0">
                <a:latin typeface="Courier New" pitchFamily="49" charset="0"/>
              </a:rPr>
              <a:t>);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95536" y="4767535"/>
            <a:ext cx="547260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00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v3.p(1</a:t>
            </a:r>
            <a:r>
              <a:rPr lang="en-US" altLang="es-AR" b="1" dirty="0">
                <a:latin typeface="Courier New" pitchFamily="49" charset="0"/>
              </a:rPr>
              <a:t>);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084168" y="3429000"/>
            <a:ext cx="223224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/>
              <a:t>Alfa</a:t>
            </a:r>
            <a:endParaRPr lang="es-AR" sz="2400" b="1" dirty="0"/>
          </a:p>
        </p:txBody>
      </p:sp>
      <p:sp>
        <p:nvSpPr>
          <p:cNvPr id="13" name="12 Rectángulo"/>
          <p:cNvSpPr/>
          <p:nvPr/>
        </p:nvSpPr>
        <p:spPr>
          <a:xfrm>
            <a:off x="6084168" y="4149080"/>
            <a:ext cx="223224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/>
              <a:t>Alfa</a:t>
            </a:r>
            <a:endParaRPr lang="es-AR" sz="2400" b="1" dirty="0"/>
          </a:p>
        </p:txBody>
      </p:sp>
      <p:sp>
        <p:nvSpPr>
          <p:cNvPr id="14" name="13 Rectángulo"/>
          <p:cNvSpPr/>
          <p:nvPr/>
        </p:nvSpPr>
        <p:spPr>
          <a:xfrm>
            <a:off x="6084168" y="4767535"/>
            <a:ext cx="223224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/>
              <a:t>Alfa</a:t>
            </a:r>
            <a:endParaRPr lang="es-AR" sz="2400" b="1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467544" y="1412776"/>
            <a:ext cx="753419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Alfa v1 = new Alfa(…);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Alfa v2 </a:t>
            </a:r>
            <a:r>
              <a:rPr lang="en-US" altLang="es-AR" b="1" dirty="0">
                <a:latin typeface="Courier New" pitchFamily="49" charset="0"/>
              </a:rPr>
              <a:t>= new </a:t>
            </a:r>
            <a:r>
              <a:rPr lang="en-US" altLang="es-AR" b="1" dirty="0" smtClean="0">
                <a:latin typeface="Courier New" pitchFamily="49" charset="0"/>
              </a:rPr>
              <a:t>Beta(…);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Alfa v3 = new Delta(…);</a:t>
            </a:r>
          </a:p>
          <a:p>
            <a:pPr algn="l" eaLnBrk="1" hangingPunct="1">
              <a:spcBef>
                <a:spcPts val="600"/>
              </a:spcBef>
              <a:buNone/>
            </a:pPr>
            <a:r>
              <a:rPr lang="en-US" altLang="es-AR" b="1" dirty="0" smtClean="0">
                <a:latin typeface="Courier New" pitchFamily="49" charset="0"/>
              </a:rPr>
              <a:t>Delta v4 </a:t>
            </a:r>
            <a:r>
              <a:rPr lang="en-US" altLang="es-AR" b="1" dirty="0">
                <a:latin typeface="Courier New" pitchFamily="49" charset="0"/>
              </a:rPr>
              <a:t>= new Delta(…);</a:t>
            </a:r>
          </a:p>
          <a:p>
            <a:pPr algn="l" eaLnBrk="1" hangingPunct="1">
              <a:spcBef>
                <a:spcPts val="600"/>
              </a:spcBef>
              <a:buFontTx/>
              <a:buNone/>
            </a:pPr>
            <a:endParaRPr lang="en-US" altLang="es-AR" b="1" dirty="0">
              <a:latin typeface="Courier New" pitchFamily="49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395536" y="5445224"/>
            <a:ext cx="547260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00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v4.p(1</a:t>
            </a:r>
            <a:r>
              <a:rPr lang="en-US" altLang="es-AR" b="1" dirty="0">
                <a:latin typeface="Courier New" pitchFamily="49" charset="0"/>
              </a:rPr>
              <a:t>);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6084168" y="5445224"/>
            <a:ext cx="223224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/>
              <a:t>Alfa</a:t>
            </a:r>
            <a:endParaRPr lang="es-AR" sz="24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3967" y="1102537"/>
            <a:ext cx="2960416" cy="196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1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3" grpId="0" animBg="1"/>
      <p:bldP spid="13" grpId="0" animBg="1"/>
      <p:bldP spid="14" grpId="0" animBg="1"/>
      <p:bldP spid="17" grpId="0" animBg="1"/>
      <p:bldP spid="18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AR" sz="3600" b="1" dirty="0" smtClean="0">
                <a:latin typeface="Cambria"/>
              </a:rPr>
              <a:t>Ligadura dinámica de código</a:t>
            </a:r>
            <a:endParaRPr lang="es-AR" sz="3600" b="1" dirty="0">
              <a:latin typeface="Cambria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22178" y="3429000"/>
            <a:ext cx="547260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00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v1.q(1);</a:t>
            </a:r>
            <a:endParaRPr lang="en-US" altLang="es-AR" b="1" dirty="0">
              <a:latin typeface="Courier New" pitchFamily="49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95536" y="4119463"/>
            <a:ext cx="547260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00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v2.q(1</a:t>
            </a:r>
            <a:r>
              <a:rPr lang="en-US" altLang="es-AR" b="1" dirty="0">
                <a:latin typeface="Courier New" pitchFamily="49" charset="0"/>
              </a:rPr>
              <a:t>);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95536" y="4767535"/>
            <a:ext cx="547260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00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v3.q(1</a:t>
            </a:r>
            <a:r>
              <a:rPr lang="en-US" altLang="es-AR" b="1" dirty="0">
                <a:latin typeface="Courier New" pitchFamily="49" charset="0"/>
              </a:rPr>
              <a:t>);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084168" y="3429000"/>
            <a:ext cx="223224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/>
              <a:t>Alfa</a:t>
            </a:r>
            <a:endParaRPr lang="es-AR" sz="2400" b="1" dirty="0"/>
          </a:p>
        </p:txBody>
      </p:sp>
      <p:sp>
        <p:nvSpPr>
          <p:cNvPr id="13" name="12 Rectángulo"/>
          <p:cNvSpPr/>
          <p:nvPr/>
        </p:nvSpPr>
        <p:spPr>
          <a:xfrm>
            <a:off x="6084168" y="4149080"/>
            <a:ext cx="223224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/>
              <a:t>Beta</a:t>
            </a:r>
            <a:endParaRPr lang="es-AR" sz="2400" b="1" dirty="0"/>
          </a:p>
        </p:txBody>
      </p:sp>
      <p:sp>
        <p:nvSpPr>
          <p:cNvPr id="14" name="13 Rectángulo"/>
          <p:cNvSpPr/>
          <p:nvPr/>
        </p:nvSpPr>
        <p:spPr>
          <a:xfrm>
            <a:off x="6084168" y="4767535"/>
            <a:ext cx="223224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/>
              <a:t>Delta</a:t>
            </a:r>
            <a:endParaRPr lang="es-AR" sz="2400" b="1" dirty="0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95536" y="5733256"/>
            <a:ext cx="7920880" cy="9541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0000"/>
              </a:spcBef>
              <a:buFontTx/>
              <a:buNone/>
            </a:pPr>
            <a:r>
              <a:rPr lang="en-US" altLang="es-AR" sz="2800" dirty="0" smtClean="0">
                <a:latin typeface="+mn-lt"/>
              </a:rPr>
              <a:t>El </a:t>
            </a:r>
            <a:r>
              <a:rPr lang="en-US" altLang="es-AR" sz="2800" b="1" dirty="0" err="1" smtClean="0">
                <a:latin typeface="+mn-lt"/>
              </a:rPr>
              <a:t>tipo</a:t>
            </a:r>
            <a:r>
              <a:rPr lang="en-US" altLang="es-AR" sz="2800" b="1" dirty="0" smtClean="0">
                <a:latin typeface="+mn-lt"/>
              </a:rPr>
              <a:t> </a:t>
            </a:r>
            <a:r>
              <a:rPr lang="en-US" altLang="es-AR" sz="2800" b="1" dirty="0" err="1" smtClean="0">
                <a:latin typeface="+mn-lt"/>
              </a:rPr>
              <a:t>dinámico</a:t>
            </a:r>
            <a:r>
              <a:rPr lang="en-US" altLang="es-AR" sz="2800" b="1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determina</a:t>
            </a:r>
            <a:r>
              <a:rPr lang="en-US" altLang="es-AR" sz="2800" dirty="0" smtClean="0">
                <a:latin typeface="+mn-lt"/>
              </a:rPr>
              <a:t> la </a:t>
            </a:r>
            <a:r>
              <a:rPr lang="en-US" altLang="es-AR" sz="2800" b="1" dirty="0" err="1" smtClean="0">
                <a:latin typeface="+mn-lt"/>
              </a:rPr>
              <a:t>ligadura</a:t>
            </a:r>
            <a:r>
              <a:rPr lang="en-US" altLang="es-AR" sz="2800" dirty="0" smtClean="0">
                <a:latin typeface="+mn-lt"/>
              </a:rPr>
              <a:t> entre el </a:t>
            </a:r>
            <a:r>
              <a:rPr lang="en-US" altLang="es-AR" sz="2800" dirty="0" err="1" smtClean="0">
                <a:latin typeface="+mn-lt"/>
              </a:rPr>
              <a:t>mensaje</a:t>
            </a:r>
            <a:r>
              <a:rPr lang="en-US" altLang="es-AR" sz="2800" dirty="0" smtClean="0">
                <a:latin typeface="+mn-lt"/>
              </a:rPr>
              <a:t> y el </a:t>
            </a:r>
            <a:r>
              <a:rPr lang="en-US" altLang="es-AR" sz="2800" dirty="0" err="1" smtClean="0">
                <a:latin typeface="+mn-lt"/>
              </a:rPr>
              <a:t>método</a:t>
            </a:r>
            <a:r>
              <a:rPr lang="en-US" altLang="es-AR" sz="2800" dirty="0" smtClean="0">
                <a:latin typeface="+mn-lt"/>
              </a:rPr>
              <a:t>. </a:t>
            </a:r>
            <a:endParaRPr lang="en-US" altLang="es-AR" sz="2800" dirty="0">
              <a:latin typeface="+mn-lt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467544" y="1412776"/>
            <a:ext cx="7534198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Alfa v1 = new Alfa(…);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Alfa v2 </a:t>
            </a:r>
            <a:r>
              <a:rPr lang="en-US" altLang="es-AR" b="1" dirty="0">
                <a:latin typeface="Courier New" pitchFamily="49" charset="0"/>
              </a:rPr>
              <a:t>= new </a:t>
            </a:r>
            <a:r>
              <a:rPr lang="en-US" altLang="es-AR" b="1" dirty="0" smtClean="0">
                <a:latin typeface="Courier New" pitchFamily="49" charset="0"/>
              </a:rPr>
              <a:t>Beta(…);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Alfa v3 = new Delta(…);</a:t>
            </a:r>
            <a:endParaRPr lang="en-US" altLang="es-AR" b="1" dirty="0">
              <a:latin typeface="Courier New" pitchFamily="49" charset="0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3967" y="1102537"/>
            <a:ext cx="2960416" cy="196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48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3" grpId="0" animBg="1"/>
      <p:bldP spid="13" grpId="0" animBg="1"/>
      <p:bldP spid="14" grpId="0" animBg="1"/>
      <p:bldP spid="15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AR" sz="3600" b="1" dirty="0" smtClean="0">
                <a:latin typeface="Cambria"/>
              </a:rPr>
              <a:t>Ligadura dinámica de código</a:t>
            </a:r>
            <a:endParaRPr lang="es-AR" sz="3600" b="1" dirty="0">
              <a:latin typeface="Cambria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22178" y="3429000"/>
            <a:ext cx="547260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00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v1.r(1);</a:t>
            </a:r>
            <a:endParaRPr lang="en-US" altLang="es-AR" b="1" dirty="0">
              <a:latin typeface="Courier New" pitchFamily="49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95536" y="4119463"/>
            <a:ext cx="547260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00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v2.r(1</a:t>
            </a:r>
            <a:r>
              <a:rPr lang="en-US" altLang="es-AR" b="1" dirty="0">
                <a:latin typeface="Courier New" pitchFamily="49" charset="0"/>
              </a:rPr>
              <a:t>);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95536" y="4767535"/>
            <a:ext cx="547260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00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v3.r(1</a:t>
            </a:r>
            <a:r>
              <a:rPr lang="en-US" altLang="es-AR" b="1" dirty="0">
                <a:latin typeface="Courier New" pitchFamily="49" charset="0"/>
              </a:rPr>
              <a:t>);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084168" y="3429000"/>
            <a:ext cx="223224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/>
              <a:t>Alfa</a:t>
            </a:r>
            <a:endParaRPr lang="es-AR" sz="2400" b="1" dirty="0"/>
          </a:p>
        </p:txBody>
      </p:sp>
      <p:sp>
        <p:nvSpPr>
          <p:cNvPr id="13" name="12 Rectángulo"/>
          <p:cNvSpPr/>
          <p:nvPr/>
        </p:nvSpPr>
        <p:spPr>
          <a:xfrm>
            <a:off x="6084168" y="4149080"/>
            <a:ext cx="223224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/>
              <a:t>Alfa</a:t>
            </a:r>
            <a:endParaRPr lang="es-AR" sz="2400" b="1" dirty="0"/>
          </a:p>
        </p:txBody>
      </p:sp>
      <p:sp>
        <p:nvSpPr>
          <p:cNvPr id="14" name="13 Rectángulo"/>
          <p:cNvSpPr/>
          <p:nvPr/>
        </p:nvSpPr>
        <p:spPr>
          <a:xfrm>
            <a:off x="6084168" y="4767535"/>
            <a:ext cx="223224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/>
              <a:t>Delta</a:t>
            </a:r>
            <a:endParaRPr lang="es-AR" sz="2400" b="1" dirty="0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95536" y="5733256"/>
            <a:ext cx="7920880" cy="9541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0000"/>
              </a:spcBef>
              <a:buFontTx/>
              <a:buNone/>
            </a:pPr>
            <a:r>
              <a:rPr lang="en-US" altLang="es-AR" sz="2800" dirty="0" smtClean="0">
                <a:latin typeface="+mn-lt"/>
              </a:rPr>
              <a:t>El </a:t>
            </a:r>
            <a:r>
              <a:rPr lang="en-US" altLang="es-AR" sz="2800" b="1" dirty="0" err="1" smtClean="0">
                <a:latin typeface="+mn-lt"/>
              </a:rPr>
              <a:t>tipo</a:t>
            </a:r>
            <a:r>
              <a:rPr lang="en-US" altLang="es-AR" sz="2800" b="1" dirty="0" smtClean="0">
                <a:latin typeface="+mn-lt"/>
              </a:rPr>
              <a:t> </a:t>
            </a:r>
            <a:r>
              <a:rPr lang="en-US" altLang="es-AR" sz="2800" b="1" dirty="0" err="1" smtClean="0">
                <a:latin typeface="+mn-lt"/>
              </a:rPr>
              <a:t>dinámico</a:t>
            </a:r>
            <a:r>
              <a:rPr lang="en-US" altLang="es-AR" sz="2800" b="1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determina</a:t>
            </a:r>
            <a:r>
              <a:rPr lang="en-US" altLang="es-AR" sz="2800" dirty="0" smtClean="0">
                <a:latin typeface="+mn-lt"/>
              </a:rPr>
              <a:t> la </a:t>
            </a:r>
            <a:r>
              <a:rPr lang="en-US" altLang="es-AR" sz="2800" b="1" dirty="0" err="1" smtClean="0">
                <a:latin typeface="+mn-lt"/>
              </a:rPr>
              <a:t>ligadura</a:t>
            </a:r>
            <a:r>
              <a:rPr lang="en-US" altLang="es-AR" sz="2800" dirty="0" smtClean="0">
                <a:latin typeface="+mn-lt"/>
              </a:rPr>
              <a:t> entre el </a:t>
            </a:r>
            <a:r>
              <a:rPr lang="en-US" altLang="es-AR" sz="2800" dirty="0" err="1" smtClean="0">
                <a:latin typeface="+mn-lt"/>
              </a:rPr>
              <a:t>mensaje</a:t>
            </a:r>
            <a:r>
              <a:rPr lang="en-US" altLang="es-AR" sz="2800" dirty="0" smtClean="0">
                <a:latin typeface="+mn-lt"/>
              </a:rPr>
              <a:t> y el </a:t>
            </a:r>
            <a:r>
              <a:rPr lang="en-US" altLang="es-AR" sz="2800" dirty="0" err="1" smtClean="0">
                <a:latin typeface="+mn-lt"/>
              </a:rPr>
              <a:t>método</a:t>
            </a:r>
            <a:r>
              <a:rPr lang="en-US" altLang="es-AR" sz="2800" dirty="0" smtClean="0">
                <a:latin typeface="+mn-lt"/>
              </a:rPr>
              <a:t>. </a:t>
            </a:r>
            <a:endParaRPr lang="en-US" altLang="es-AR" sz="2800" dirty="0">
              <a:latin typeface="+mn-lt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467544" y="1412776"/>
            <a:ext cx="7534198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Alfa v1 = new Alfa(…);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Alfa v2 </a:t>
            </a:r>
            <a:r>
              <a:rPr lang="en-US" altLang="es-AR" b="1" dirty="0">
                <a:latin typeface="Courier New" pitchFamily="49" charset="0"/>
              </a:rPr>
              <a:t>= new </a:t>
            </a:r>
            <a:r>
              <a:rPr lang="en-US" altLang="es-AR" b="1" dirty="0" smtClean="0">
                <a:latin typeface="Courier New" pitchFamily="49" charset="0"/>
              </a:rPr>
              <a:t>Beta(…);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Alfa v3 = new Delta(…);</a:t>
            </a:r>
            <a:endParaRPr lang="en-US" altLang="es-AR" b="1" dirty="0">
              <a:latin typeface="Courier New" pitchFamily="49" charset="0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3967" y="1102537"/>
            <a:ext cx="2960416" cy="196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27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3" grpId="0" animBg="1"/>
      <p:bldP spid="13" grpId="0" animBg="1"/>
      <p:bldP spid="14" grpId="0" animBg="1"/>
      <p:bldP spid="15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74663" y="1157288"/>
            <a:ext cx="7625729" cy="496887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altLang="es-AR" sz="2800" dirty="0">
                <a:solidFill>
                  <a:schemeClr val="tx1"/>
                </a:solidFill>
              </a:rPr>
              <a:t>El </a:t>
            </a:r>
            <a:r>
              <a:rPr lang="en-US" altLang="es-AR" sz="2800" dirty="0" err="1">
                <a:solidFill>
                  <a:schemeClr val="tx1"/>
                </a:solidFill>
              </a:rPr>
              <a:t>polimorfismo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es</a:t>
            </a:r>
            <a:r>
              <a:rPr lang="en-US" altLang="es-AR" sz="2800" dirty="0">
                <a:solidFill>
                  <a:schemeClr val="tx1"/>
                </a:solidFill>
              </a:rPr>
              <a:t> un </a:t>
            </a:r>
            <a:r>
              <a:rPr lang="en-US" altLang="es-AR" sz="2800" dirty="0" err="1">
                <a:solidFill>
                  <a:schemeClr val="tx1"/>
                </a:solidFill>
              </a:rPr>
              <a:t>mecanismo</a:t>
            </a:r>
            <a:r>
              <a:rPr lang="en-US" altLang="es-AR" sz="2800" dirty="0">
                <a:solidFill>
                  <a:schemeClr val="tx1"/>
                </a:solidFill>
              </a:rPr>
              <a:t> que </a:t>
            </a:r>
            <a:r>
              <a:rPr lang="en-US" altLang="es-AR" sz="2800" dirty="0" err="1">
                <a:solidFill>
                  <a:schemeClr val="tx1"/>
                </a:solidFill>
              </a:rPr>
              <a:t>favorece</a:t>
            </a:r>
            <a:r>
              <a:rPr lang="en-US" altLang="es-AR" sz="2800" dirty="0">
                <a:solidFill>
                  <a:schemeClr val="tx1"/>
                </a:solidFill>
              </a:rPr>
              <a:t> la </a:t>
            </a:r>
            <a:r>
              <a:rPr lang="en-US" altLang="es-AR" sz="2800" b="1" dirty="0" err="1">
                <a:solidFill>
                  <a:schemeClr val="tx1"/>
                </a:solidFill>
              </a:rPr>
              <a:t>reusabilidad</a:t>
            </a:r>
            <a:r>
              <a:rPr lang="en-US" altLang="es-AR" sz="2800" b="1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pero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debe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restringirse</a:t>
            </a:r>
            <a:r>
              <a:rPr lang="en-US" altLang="es-AR" sz="2800" dirty="0">
                <a:solidFill>
                  <a:schemeClr val="tx1"/>
                </a:solidFill>
              </a:rPr>
              <a:t> para </a:t>
            </a:r>
            <a:r>
              <a:rPr lang="en-US" altLang="es-AR" sz="2800" dirty="0" err="1">
                <a:solidFill>
                  <a:schemeClr val="tx1"/>
                </a:solidFill>
              </a:rPr>
              <a:t>brindar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b="1" dirty="0" err="1" smtClean="0">
                <a:solidFill>
                  <a:schemeClr val="tx1"/>
                </a:solidFill>
              </a:rPr>
              <a:t>robustez</a:t>
            </a:r>
            <a:endParaRPr lang="en-US" altLang="es-AR" sz="2800" b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es-AR" sz="2800" dirty="0" err="1">
                <a:solidFill>
                  <a:schemeClr val="tx1"/>
                </a:solidFill>
              </a:rPr>
              <a:t>En</a:t>
            </a:r>
            <a:r>
              <a:rPr lang="en-US" altLang="es-AR" sz="2800" dirty="0">
                <a:solidFill>
                  <a:schemeClr val="tx1"/>
                </a:solidFill>
              </a:rPr>
              <a:t> Java el </a:t>
            </a:r>
            <a:r>
              <a:rPr lang="en-US" altLang="es-AR" sz="2800" dirty="0" err="1">
                <a:solidFill>
                  <a:schemeClr val="tx1"/>
                </a:solidFill>
              </a:rPr>
              <a:t>polimorfismo</a:t>
            </a:r>
            <a:r>
              <a:rPr lang="en-US" altLang="es-AR" sz="2800" dirty="0">
                <a:solidFill>
                  <a:schemeClr val="tx1"/>
                </a:solidFill>
              </a:rPr>
              <a:t> y la </a:t>
            </a:r>
            <a:r>
              <a:rPr lang="en-US" altLang="es-AR" sz="2800" dirty="0" err="1">
                <a:solidFill>
                  <a:schemeClr val="tx1"/>
                </a:solidFill>
              </a:rPr>
              <a:t>ligadura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dinámica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quedan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restringidos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por</a:t>
            </a:r>
            <a:r>
              <a:rPr lang="en-US" altLang="es-AR" sz="2800" dirty="0">
                <a:solidFill>
                  <a:schemeClr val="tx1"/>
                </a:solidFill>
              </a:rPr>
              <a:t> el </a:t>
            </a:r>
            <a:r>
              <a:rPr lang="en-US" altLang="es-AR" sz="2800" b="1" dirty="0" err="1">
                <a:solidFill>
                  <a:schemeClr val="tx1"/>
                </a:solidFill>
              </a:rPr>
              <a:t>chequeo</a:t>
            </a:r>
            <a:r>
              <a:rPr lang="en-US" altLang="es-AR" sz="2800" b="1" dirty="0">
                <a:solidFill>
                  <a:schemeClr val="tx1"/>
                </a:solidFill>
              </a:rPr>
              <a:t> de </a:t>
            </a:r>
            <a:r>
              <a:rPr lang="en-US" altLang="es-AR" sz="2800" b="1" dirty="0" err="1">
                <a:solidFill>
                  <a:schemeClr val="tx1"/>
                </a:solidFill>
              </a:rPr>
              <a:t>tipos</a:t>
            </a:r>
            <a:r>
              <a:rPr lang="en-US" altLang="es-AR" sz="280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altLang="es-AR" sz="2800" dirty="0">
                <a:solidFill>
                  <a:schemeClr val="tx1"/>
                </a:solidFill>
              </a:rPr>
              <a:t>Los </a:t>
            </a:r>
            <a:r>
              <a:rPr lang="en-US" altLang="es-AR" sz="2800" dirty="0" err="1">
                <a:solidFill>
                  <a:schemeClr val="tx1"/>
                </a:solidFill>
              </a:rPr>
              <a:t>chequeos</a:t>
            </a:r>
            <a:r>
              <a:rPr lang="en-US" altLang="es-AR" sz="2800" dirty="0">
                <a:solidFill>
                  <a:schemeClr val="tx1"/>
                </a:solidFill>
              </a:rPr>
              <a:t> de </a:t>
            </a:r>
            <a:r>
              <a:rPr lang="en-US" altLang="es-AR" sz="2800" dirty="0" err="1">
                <a:solidFill>
                  <a:schemeClr val="tx1"/>
                </a:solidFill>
              </a:rPr>
              <a:t>tipos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en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compilación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previenen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errores</a:t>
            </a:r>
            <a:r>
              <a:rPr lang="en-US" altLang="es-AR" sz="2800" dirty="0">
                <a:solidFill>
                  <a:schemeClr val="tx1"/>
                </a:solidFill>
              </a:rPr>
              <a:t> de </a:t>
            </a:r>
            <a:r>
              <a:rPr lang="en-US" altLang="es-AR" sz="2800" dirty="0" err="1">
                <a:solidFill>
                  <a:schemeClr val="tx1"/>
                </a:solidFill>
              </a:rPr>
              <a:t>tipo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en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 smtClean="0">
                <a:solidFill>
                  <a:schemeClr val="tx1"/>
                </a:solidFill>
              </a:rPr>
              <a:t>ejecución</a:t>
            </a:r>
            <a:r>
              <a:rPr lang="en-US" altLang="es-AR" sz="2800" dirty="0" smtClean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altLang="es-AR" sz="2800" dirty="0">
                <a:solidFill>
                  <a:schemeClr val="tx1"/>
                </a:solidFill>
              </a:rPr>
              <a:t>El </a:t>
            </a:r>
            <a:r>
              <a:rPr lang="en-US" altLang="es-AR" sz="2800" dirty="0" err="1">
                <a:solidFill>
                  <a:schemeClr val="tx1"/>
                </a:solidFill>
              </a:rPr>
              <a:t>chequeo</a:t>
            </a:r>
            <a:r>
              <a:rPr lang="en-US" altLang="es-AR" sz="2800" dirty="0">
                <a:solidFill>
                  <a:schemeClr val="tx1"/>
                </a:solidFill>
              </a:rPr>
              <a:t> de </a:t>
            </a:r>
            <a:r>
              <a:rPr lang="en-US" altLang="es-AR" sz="2800" dirty="0" err="1">
                <a:solidFill>
                  <a:schemeClr val="tx1"/>
                </a:solidFill>
              </a:rPr>
              <a:t>tipos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establece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restricciones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sobre</a:t>
            </a:r>
            <a:r>
              <a:rPr lang="en-US" altLang="es-AR" sz="2800" dirty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s-AR" sz="2800" dirty="0">
                <a:solidFill>
                  <a:schemeClr val="tx1"/>
                </a:solidFill>
              </a:rPr>
              <a:t> las </a:t>
            </a:r>
            <a:r>
              <a:rPr lang="en-US" altLang="es-AR" sz="2800" dirty="0" err="1">
                <a:solidFill>
                  <a:schemeClr val="tx1"/>
                </a:solidFill>
              </a:rPr>
              <a:t>asignaciones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polimórficas</a:t>
            </a:r>
            <a:endParaRPr lang="en-US" altLang="es-AR" sz="2800" dirty="0">
              <a:solidFill>
                <a:schemeClr val="tx1"/>
              </a:solidFill>
            </a:endParaRP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los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mensajes</a:t>
            </a:r>
            <a:r>
              <a:rPr lang="en-US" altLang="es-AR" sz="2800" dirty="0">
                <a:solidFill>
                  <a:schemeClr val="tx1"/>
                </a:solidFill>
              </a:rPr>
              <a:t> que un </a:t>
            </a:r>
            <a:r>
              <a:rPr lang="en-US" altLang="es-AR" sz="2800" dirty="0" err="1">
                <a:solidFill>
                  <a:schemeClr val="tx1"/>
                </a:solidFill>
              </a:rPr>
              <a:t>objeto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puede</a:t>
            </a:r>
            <a:r>
              <a:rPr lang="en-US" altLang="es-AR" sz="2800" dirty="0">
                <a:solidFill>
                  <a:schemeClr val="tx1"/>
                </a:solidFill>
              </a:rPr>
              <a:t> </a:t>
            </a:r>
            <a:r>
              <a:rPr lang="en-US" altLang="es-AR" sz="2800" dirty="0" err="1">
                <a:solidFill>
                  <a:schemeClr val="tx1"/>
                </a:solidFill>
              </a:rPr>
              <a:t>recibir</a:t>
            </a:r>
            <a:endParaRPr lang="en-US" altLang="es-AR" sz="28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es-AR" sz="2800" dirty="0">
              <a:solidFill>
                <a:schemeClr val="tx1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AR" sz="3600" b="1" dirty="0" smtClean="0">
                <a:latin typeface="Cambria"/>
              </a:rPr>
              <a:t>Chequeo de Tipos en Java</a:t>
            </a:r>
            <a:endParaRPr lang="es-AR" sz="3600" b="1" dirty="0"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13327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3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AR" sz="3600" b="1" dirty="0" smtClean="0">
                <a:latin typeface="Cambria"/>
              </a:rPr>
              <a:t>Chequeo de tipos en Java</a:t>
            </a:r>
            <a:endParaRPr lang="es-AR" sz="3600" b="1" dirty="0">
              <a:latin typeface="Cambria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22178" y="3501008"/>
            <a:ext cx="547260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00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v</a:t>
            </a:r>
            <a:r>
              <a:rPr lang="en-US" altLang="es-AR" b="1" dirty="0">
                <a:latin typeface="Courier New" pitchFamily="49" charset="0"/>
              </a:rPr>
              <a:t>2</a:t>
            </a:r>
            <a:r>
              <a:rPr lang="en-US" altLang="es-AR" b="1" dirty="0" smtClean="0">
                <a:latin typeface="Courier New" pitchFamily="49" charset="0"/>
              </a:rPr>
              <a:t> = v1;</a:t>
            </a:r>
            <a:endParaRPr lang="en-US" altLang="es-AR" b="1" dirty="0">
              <a:latin typeface="Courier New" pitchFamily="49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95536" y="4119463"/>
            <a:ext cx="547260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00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v</a:t>
            </a:r>
            <a:r>
              <a:rPr lang="en-US" altLang="es-AR" b="1" dirty="0">
                <a:latin typeface="Courier New" pitchFamily="49" charset="0"/>
              </a:rPr>
              <a:t>3</a:t>
            </a:r>
            <a:r>
              <a:rPr lang="en-US" altLang="es-AR" b="1" dirty="0" smtClean="0">
                <a:latin typeface="Courier New" pitchFamily="49" charset="0"/>
              </a:rPr>
              <a:t> = v1;</a:t>
            </a:r>
            <a:endParaRPr lang="en-US" altLang="es-AR" b="1" dirty="0">
              <a:latin typeface="Courier New" pitchFamily="49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95536" y="4767535"/>
            <a:ext cx="547260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00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v</a:t>
            </a:r>
            <a:r>
              <a:rPr lang="en-US" altLang="es-AR" b="1" dirty="0">
                <a:latin typeface="Courier New" pitchFamily="49" charset="0"/>
              </a:rPr>
              <a:t>3</a:t>
            </a:r>
            <a:r>
              <a:rPr lang="en-US" altLang="es-AR" b="1" dirty="0" smtClean="0">
                <a:latin typeface="Courier New" pitchFamily="49" charset="0"/>
              </a:rPr>
              <a:t> = new </a:t>
            </a:r>
            <a:r>
              <a:rPr lang="en-US" altLang="es-AR" b="1" dirty="0">
                <a:latin typeface="Courier New" pitchFamily="49" charset="0"/>
              </a:rPr>
              <a:t>B</a:t>
            </a:r>
            <a:r>
              <a:rPr lang="en-US" altLang="es-AR" b="1" dirty="0" smtClean="0">
                <a:latin typeface="Courier New" pitchFamily="49" charset="0"/>
              </a:rPr>
              <a:t>eta(…);</a:t>
            </a:r>
            <a:endParaRPr lang="en-US" altLang="es-AR" b="1" dirty="0">
              <a:latin typeface="Courier New" pitchFamily="49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084168" y="3471391"/>
            <a:ext cx="2232248" cy="4616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/>
              <a:t>Error</a:t>
            </a:r>
            <a:endParaRPr lang="es-AR" sz="2400" b="1" dirty="0"/>
          </a:p>
        </p:txBody>
      </p:sp>
      <p:sp>
        <p:nvSpPr>
          <p:cNvPr id="13" name="12 Rectángulo"/>
          <p:cNvSpPr/>
          <p:nvPr/>
        </p:nvSpPr>
        <p:spPr>
          <a:xfrm>
            <a:off x="6084168" y="4149080"/>
            <a:ext cx="2232248" cy="4616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/>
              <a:t>Error</a:t>
            </a:r>
            <a:endParaRPr lang="es-AR" sz="2400" b="1" dirty="0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95536" y="5733256"/>
            <a:ext cx="7920880" cy="9541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0000"/>
              </a:spcBef>
              <a:buFontTx/>
              <a:buNone/>
            </a:pPr>
            <a:r>
              <a:rPr lang="en-US" altLang="es-AR" sz="2800" dirty="0" smtClean="0">
                <a:latin typeface="+mn-lt"/>
              </a:rPr>
              <a:t>El </a:t>
            </a:r>
            <a:r>
              <a:rPr lang="en-US" altLang="es-AR" sz="2800" b="1" dirty="0" err="1" smtClean="0">
                <a:latin typeface="+mn-lt"/>
              </a:rPr>
              <a:t>tipo</a:t>
            </a:r>
            <a:r>
              <a:rPr lang="en-US" altLang="es-AR" sz="2800" b="1" dirty="0" smtClean="0">
                <a:latin typeface="+mn-lt"/>
              </a:rPr>
              <a:t> </a:t>
            </a:r>
            <a:r>
              <a:rPr lang="en-US" altLang="es-AR" sz="2800" b="1" dirty="0" err="1" smtClean="0">
                <a:latin typeface="+mn-lt"/>
              </a:rPr>
              <a:t>estático</a:t>
            </a:r>
            <a:r>
              <a:rPr lang="en-US" altLang="es-AR" sz="2800" b="1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restringe</a:t>
            </a:r>
            <a:r>
              <a:rPr lang="en-US" altLang="es-AR" sz="2800" dirty="0" smtClean="0">
                <a:latin typeface="+mn-lt"/>
              </a:rPr>
              <a:t> las </a:t>
            </a:r>
            <a:r>
              <a:rPr lang="en-US" altLang="es-AR" sz="2800" dirty="0" err="1" smtClean="0">
                <a:latin typeface="+mn-lt"/>
              </a:rPr>
              <a:t>asignaciones</a:t>
            </a: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polimórficas</a:t>
            </a:r>
            <a:r>
              <a:rPr lang="en-US" altLang="es-AR" sz="2800" dirty="0" smtClean="0">
                <a:latin typeface="+mn-lt"/>
              </a:rPr>
              <a:t>.</a:t>
            </a:r>
            <a:endParaRPr lang="en-US" altLang="es-AR" sz="2800" dirty="0">
              <a:latin typeface="+mn-lt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6084168" y="4725144"/>
            <a:ext cx="2232248" cy="4616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/>
              <a:t>Error</a:t>
            </a:r>
            <a:endParaRPr lang="es-AR" sz="2400" b="1" dirty="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67544" y="1412776"/>
            <a:ext cx="7534198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Alfa v1 = new Alfa(…);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Beta v2 </a:t>
            </a:r>
            <a:r>
              <a:rPr lang="en-US" altLang="es-AR" b="1" dirty="0">
                <a:latin typeface="Courier New" pitchFamily="49" charset="0"/>
              </a:rPr>
              <a:t>= new </a:t>
            </a:r>
            <a:r>
              <a:rPr lang="en-US" altLang="es-AR" b="1" dirty="0" smtClean="0">
                <a:latin typeface="Courier New" pitchFamily="49" charset="0"/>
              </a:rPr>
              <a:t>Beta(…);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Delta v3 = new Delta(…);</a:t>
            </a:r>
            <a:endParaRPr lang="en-US" altLang="es-AR" b="1" dirty="0">
              <a:latin typeface="Courier New" pitchFamily="49" charset="0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3967" y="1102537"/>
            <a:ext cx="2960416" cy="196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39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3" grpId="0" animBg="1"/>
      <p:bldP spid="13" grpId="0" animBg="1"/>
      <p:bldP spid="15" grpId="0" animBg="1"/>
      <p:bldP spid="16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AR" sz="3600" b="1" dirty="0" smtClean="0">
                <a:latin typeface="Cambria"/>
              </a:rPr>
              <a:t>Chequeo </a:t>
            </a:r>
            <a:r>
              <a:rPr lang="es-AR" sz="3600" b="1" smtClean="0">
                <a:latin typeface="Cambria"/>
              </a:rPr>
              <a:t>de tipos en Java</a:t>
            </a:r>
            <a:endParaRPr lang="es-AR" sz="3600" b="1" dirty="0">
              <a:latin typeface="Cambria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22178" y="3429000"/>
            <a:ext cx="547260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00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v1.s(1);</a:t>
            </a:r>
            <a:endParaRPr lang="en-US" altLang="es-AR" b="1" dirty="0">
              <a:latin typeface="Courier New" pitchFamily="49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95536" y="4119463"/>
            <a:ext cx="547260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000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v</a:t>
            </a:r>
            <a:r>
              <a:rPr lang="en-US" altLang="es-AR" b="1" dirty="0" smtClean="0">
                <a:latin typeface="Courier New" pitchFamily="49" charset="0"/>
              </a:rPr>
              <a:t>2.s(1);</a:t>
            </a:r>
            <a:endParaRPr lang="en-US" altLang="es-AR" b="1" dirty="0">
              <a:latin typeface="Courier New" pitchFamily="49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95536" y="4767535"/>
            <a:ext cx="547260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00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v3.s(“</a:t>
            </a:r>
            <a:r>
              <a:rPr lang="en-US" altLang="es-AR" b="1" dirty="0" err="1" smtClean="0">
                <a:latin typeface="Courier New" pitchFamily="49" charset="0"/>
              </a:rPr>
              <a:t>abc</a:t>
            </a:r>
            <a:r>
              <a:rPr lang="en-US" altLang="es-AR" b="1" dirty="0" smtClean="0">
                <a:latin typeface="Courier New" pitchFamily="49" charset="0"/>
              </a:rPr>
              <a:t>”);</a:t>
            </a:r>
            <a:endParaRPr lang="en-US" altLang="es-AR" b="1" dirty="0">
              <a:latin typeface="Courier New" pitchFamily="49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084168" y="3429000"/>
            <a:ext cx="2232248" cy="4616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/>
              <a:t>Error</a:t>
            </a:r>
            <a:endParaRPr lang="es-AR" sz="2400" b="1" dirty="0"/>
          </a:p>
        </p:txBody>
      </p:sp>
      <p:sp>
        <p:nvSpPr>
          <p:cNvPr id="13" name="12 Rectángulo"/>
          <p:cNvSpPr/>
          <p:nvPr/>
        </p:nvSpPr>
        <p:spPr>
          <a:xfrm>
            <a:off x="6084168" y="4767535"/>
            <a:ext cx="2232248" cy="4616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/>
              <a:t>Error</a:t>
            </a:r>
            <a:endParaRPr lang="es-AR" sz="2400" b="1" dirty="0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95536" y="5733256"/>
            <a:ext cx="7920880" cy="9541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0000"/>
              </a:spcBef>
              <a:buFontTx/>
              <a:buNone/>
            </a:pPr>
            <a:r>
              <a:rPr lang="en-US" altLang="es-AR" sz="2800" dirty="0" smtClean="0">
                <a:latin typeface="+mn-lt"/>
              </a:rPr>
              <a:t>El </a:t>
            </a:r>
            <a:r>
              <a:rPr lang="en-US" altLang="es-AR" sz="2800" b="1" dirty="0" err="1" smtClean="0">
                <a:latin typeface="+mn-lt"/>
              </a:rPr>
              <a:t>tipo</a:t>
            </a:r>
            <a:r>
              <a:rPr lang="en-US" altLang="es-AR" sz="2800" b="1" dirty="0" smtClean="0">
                <a:latin typeface="+mn-lt"/>
              </a:rPr>
              <a:t> </a:t>
            </a:r>
            <a:r>
              <a:rPr lang="en-US" altLang="es-AR" sz="2800" b="1" dirty="0" err="1" smtClean="0">
                <a:latin typeface="+mn-lt"/>
              </a:rPr>
              <a:t>estático</a:t>
            </a:r>
            <a:r>
              <a:rPr lang="en-US" altLang="es-AR" sz="2800" b="1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determina</a:t>
            </a: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los</a:t>
            </a: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mensajes</a:t>
            </a:r>
            <a:r>
              <a:rPr lang="en-US" altLang="es-AR" sz="2800" dirty="0" smtClean="0">
                <a:latin typeface="+mn-lt"/>
              </a:rPr>
              <a:t> que el </a:t>
            </a:r>
            <a:r>
              <a:rPr lang="en-US" altLang="es-AR" sz="2800" dirty="0" err="1" smtClean="0">
                <a:latin typeface="+mn-lt"/>
              </a:rPr>
              <a:t>objeto</a:t>
            </a: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puede</a:t>
            </a: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recibir</a:t>
            </a:r>
            <a:r>
              <a:rPr lang="en-US" altLang="es-AR" sz="2800" dirty="0" smtClean="0">
                <a:latin typeface="+mn-lt"/>
              </a:rPr>
              <a:t>. </a:t>
            </a:r>
            <a:endParaRPr lang="en-US" altLang="es-AR" sz="2800" dirty="0">
              <a:latin typeface="+mn-lt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67544" y="1412776"/>
            <a:ext cx="7534198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Alfa v1 = new Beta(…);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Beta v2 </a:t>
            </a:r>
            <a:r>
              <a:rPr lang="en-US" altLang="es-AR" b="1" dirty="0">
                <a:latin typeface="Courier New" pitchFamily="49" charset="0"/>
              </a:rPr>
              <a:t>= new </a:t>
            </a:r>
            <a:r>
              <a:rPr lang="en-US" altLang="es-AR" b="1" dirty="0" smtClean="0">
                <a:latin typeface="Courier New" pitchFamily="49" charset="0"/>
              </a:rPr>
              <a:t>Delta(…);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Beta v3 = new Delta(…);</a:t>
            </a:r>
            <a:endParaRPr lang="en-US" altLang="es-AR" b="1" dirty="0">
              <a:latin typeface="Courier New" pitchFamily="49" charset="0"/>
            </a:endParaRPr>
          </a:p>
        </p:txBody>
      </p:sp>
      <p:pic>
        <p:nvPicPr>
          <p:cNvPr id="16" name="Imagen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3967" y="1102537"/>
            <a:ext cx="2960416" cy="196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12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3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 smtClean="0"/>
              <a:t>Herencia</a:t>
            </a:r>
            <a:endParaRPr lang="es-AR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9160"/>
          </a:xfrm>
        </p:spPr>
        <p:txBody>
          <a:bodyPr>
            <a:normAutofit/>
          </a:bodyPr>
          <a:lstStyle/>
          <a:p>
            <a:pPr marL="114300" indent="0">
              <a:spcBef>
                <a:spcPts val="600"/>
              </a:spcBef>
              <a:buNone/>
              <a:defRPr/>
            </a:pPr>
            <a:r>
              <a:rPr lang="es-ES" sz="2800" dirty="0" smtClean="0"/>
              <a:t>La </a:t>
            </a:r>
            <a:r>
              <a:rPr lang="es-ES" sz="2800" b="1" dirty="0" smtClean="0"/>
              <a:t>herencia jerárquica</a:t>
            </a:r>
            <a:r>
              <a:rPr lang="es-ES" sz="2800" dirty="0" smtClean="0"/>
              <a:t> es un mecanismo que permite organizar clases de acuerdo a relaciones de </a:t>
            </a:r>
            <a:r>
              <a:rPr lang="es-ES" sz="2800" b="1" dirty="0" smtClean="0"/>
              <a:t>generalización-especialización</a:t>
            </a:r>
            <a:r>
              <a:rPr lang="es-ES" sz="2800" dirty="0" smtClean="0"/>
              <a:t>. </a:t>
            </a:r>
          </a:p>
          <a:p>
            <a:pPr marL="114300" indent="0">
              <a:spcBef>
                <a:spcPts val="600"/>
              </a:spcBef>
              <a:buNone/>
              <a:defRPr/>
            </a:pPr>
            <a:r>
              <a:rPr lang="es-AR" sz="2800" dirty="0" smtClean="0"/>
              <a:t>Una clase puede ser usada para crear instancias en ejecución, pero también para definir otras clases más específicas y especializadas. </a:t>
            </a:r>
          </a:p>
          <a:p>
            <a:pPr marL="114300" indent="0">
              <a:spcBef>
                <a:spcPts val="600"/>
              </a:spcBef>
              <a:buNone/>
              <a:defRPr/>
            </a:pPr>
            <a:r>
              <a:rPr lang="es-ES" altLang="es-AR" sz="2800" dirty="0" smtClean="0"/>
              <a:t>Cada clase que se usa para definir otra más específica se llama </a:t>
            </a:r>
            <a:r>
              <a:rPr lang="es-ES" altLang="es-AR" sz="2800" b="1" dirty="0" smtClean="0"/>
              <a:t>clase base</a:t>
            </a:r>
            <a:r>
              <a:rPr lang="es-ES" altLang="es-AR" sz="2800" dirty="0" smtClean="0"/>
              <a:t> o </a:t>
            </a:r>
            <a:r>
              <a:rPr lang="es-ES" altLang="es-AR" sz="2800" b="1" dirty="0" smtClean="0"/>
              <a:t>superclase</a:t>
            </a:r>
            <a:r>
              <a:rPr lang="es-ES" altLang="es-AR" sz="2800" dirty="0" smtClean="0"/>
              <a:t>.</a:t>
            </a:r>
          </a:p>
          <a:p>
            <a:pPr marL="114300" indent="0">
              <a:spcBef>
                <a:spcPts val="600"/>
              </a:spcBef>
              <a:buNone/>
              <a:defRPr/>
            </a:pPr>
            <a:r>
              <a:rPr lang="es-ES" altLang="es-AR" sz="2800" dirty="0" smtClean="0"/>
              <a:t>Toda clase que hereda de una clase base se llama </a:t>
            </a:r>
            <a:r>
              <a:rPr lang="es-ES" altLang="es-AR" sz="2800" b="1" dirty="0" smtClean="0"/>
              <a:t>clase derivada</a:t>
            </a:r>
            <a:r>
              <a:rPr lang="es-ES" altLang="es-AR" sz="2800" dirty="0" smtClean="0"/>
              <a:t> o </a:t>
            </a:r>
            <a:r>
              <a:rPr lang="es-ES" altLang="es-AR" sz="2800" b="1" dirty="0" smtClean="0"/>
              <a:t>subclase</a:t>
            </a:r>
            <a:r>
              <a:rPr lang="es-ES" altLang="es-AR" sz="2800" dirty="0" smtClean="0"/>
              <a:t>. </a:t>
            </a:r>
          </a:p>
          <a:p>
            <a:pPr>
              <a:buNone/>
            </a:pP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3052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 smtClean="0"/>
              <a:t>Herencia</a:t>
            </a:r>
            <a:endParaRPr lang="es-AR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52736"/>
            <a:ext cx="7620000" cy="5016624"/>
          </a:xfrm>
        </p:spPr>
        <p:txBody>
          <a:bodyPr>
            <a:normAutofit fontScale="92500" lnSpcReduction="10000"/>
          </a:bodyPr>
          <a:lstStyle/>
          <a:p>
            <a:pPr marL="11430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s-ES" altLang="es-AR" sz="3000" dirty="0" smtClean="0"/>
              <a:t>La </a:t>
            </a:r>
            <a:r>
              <a:rPr lang="es-ES" altLang="es-AR" sz="3000" b="1" dirty="0" smtClean="0"/>
              <a:t>herencia jerárquica </a:t>
            </a:r>
            <a:r>
              <a:rPr lang="es-ES" altLang="es-AR" sz="3000" dirty="0" smtClean="0"/>
              <a:t>se caracteriza porque cada clase puede </a:t>
            </a:r>
            <a:r>
              <a:rPr lang="es-ES" altLang="es-AR" sz="3000" b="1" dirty="0" smtClean="0"/>
              <a:t>derivar</a:t>
            </a:r>
            <a:r>
              <a:rPr lang="es-ES" altLang="es-AR" sz="3000" dirty="0" smtClean="0"/>
              <a:t> en varias clases subclases, sólo puede llegar a tener una única clase padre, aunque puede tener varios ancestros.</a:t>
            </a:r>
          </a:p>
          <a:p>
            <a:pPr marL="11430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s-AR" sz="3000" dirty="0" smtClean="0"/>
              <a:t>Las clases relacionadas por herencia pueden dibujarse como un </a:t>
            </a:r>
            <a:r>
              <a:rPr lang="es-AR" sz="3000" b="1" dirty="0" smtClean="0"/>
              <a:t>árbol</a:t>
            </a:r>
            <a:r>
              <a:rPr lang="es-AR" sz="3000" dirty="0" smtClean="0"/>
              <a:t>, cuya </a:t>
            </a:r>
            <a:r>
              <a:rPr lang="es-AR" sz="3000" b="1" dirty="0" smtClean="0"/>
              <a:t>raíz</a:t>
            </a:r>
            <a:r>
              <a:rPr lang="es-AR" sz="3000" dirty="0" smtClean="0"/>
              <a:t> es la clase más general. </a:t>
            </a:r>
          </a:p>
          <a:p>
            <a:pPr marL="11430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s-AR" sz="3000" dirty="0" smtClean="0"/>
              <a:t>Las </a:t>
            </a:r>
            <a:r>
              <a:rPr lang="es-AR" sz="3000" b="1" dirty="0" smtClean="0"/>
              <a:t>hojas</a:t>
            </a:r>
            <a:r>
              <a:rPr lang="es-AR" sz="3000" dirty="0" smtClean="0"/>
              <a:t> del árbol son las clases más </a:t>
            </a:r>
            <a:r>
              <a:rPr lang="es-AR" sz="3000" dirty="0"/>
              <a:t>especializadas.  Las clases de los niveles intermedio son al mismo tiempo clases base y derivadas.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6980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3070</TotalTime>
  <Words>5423</Words>
  <Application>Microsoft Office PowerPoint</Application>
  <PresentationFormat>On-screen Show (4:3)</PresentationFormat>
  <Paragraphs>852</Paragraphs>
  <Slides>77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Adyacencia</vt:lpstr>
      <vt:lpstr>Introducción a la Programación Orientada a Objetos  Sonia Rueda   Herencia y Polimorfismo </vt:lpstr>
      <vt:lpstr>Calidad de Software</vt:lpstr>
      <vt:lpstr>PowerPoint Presentation</vt:lpstr>
      <vt:lpstr>PowerPoint Presentation</vt:lpstr>
      <vt:lpstr>PowerPoint Presentation</vt:lpstr>
      <vt:lpstr>Programación Orientada a Objetos</vt:lpstr>
      <vt:lpstr>Programación Orientada a Objetos</vt:lpstr>
      <vt:lpstr>Herencia</vt:lpstr>
      <vt:lpstr>Herencia</vt:lpstr>
      <vt:lpstr>Herencia y abstracción</vt:lpstr>
      <vt:lpstr>Herencia y Encapsulamiento</vt:lpstr>
      <vt:lpstr>Herencia y Encapsulamiento</vt:lpstr>
      <vt:lpstr>Redefinición y sobrecarga</vt:lpstr>
      <vt:lpstr>La clase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Programación Orientada a Objetos</dc:title>
  <dc:creator>Sonia V. Rueda</dc:creator>
  <cp:lastModifiedBy>User</cp:lastModifiedBy>
  <cp:revision>313</cp:revision>
  <dcterms:created xsi:type="dcterms:W3CDTF">2015-08-15T12:30:20Z</dcterms:created>
  <dcterms:modified xsi:type="dcterms:W3CDTF">2019-10-22T20:06:02Z</dcterms:modified>
</cp:coreProperties>
</file>